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1"/>
    <p:sldMasterId id="2147483693" r:id="rId2"/>
  </p:sldMasterIdLst>
  <p:notesMasterIdLst>
    <p:notesMasterId r:id="rId31"/>
  </p:notesMasterIdLst>
  <p:sldIdLst>
    <p:sldId id="346" r:id="rId3"/>
    <p:sldId id="524" r:id="rId4"/>
    <p:sldId id="525" r:id="rId5"/>
    <p:sldId id="526" r:id="rId6"/>
    <p:sldId id="527" r:id="rId7"/>
    <p:sldId id="528" r:id="rId8"/>
    <p:sldId id="529" r:id="rId9"/>
    <p:sldId id="530" r:id="rId10"/>
    <p:sldId id="531" r:id="rId11"/>
    <p:sldId id="532" r:id="rId12"/>
    <p:sldId id="533" r:id="rId13"/>
    <p:sldId id="534" r:id="rId14"/>
    <p:sldId id="535" r:id="rId15"/>
    <p:sldId id="536" r:id="rId16"/>
    <p:sldId id="537" r:id="rId17"/>
    <p:sldId id="538" r:id="rId18"/>
    <p:sldId id="539" r:id="rId19"/>
    <p:sldId id="540" r:id="rId20"/>
    <p:sldId id="549" r:id="rId21"/>
    <p:sldId id="541" r:id="rId22"/>
    <p:sldId id="542" r:id="rId23"/>
    <p:sldId id="543" r:id="rId24"/>
    <p:sldId id="544" r:id="rId25"/>
    <p:sldId id="545" r:id="rId26"/>
    <p:sldId id="546" r:id="rId27"/>
    <p:sldId id="547" r:id="rId28"/>
    <p:sldId id="548" r:id="rId29"/>
    <p:sldId id="484" r:id="rId3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8A06"/>
    <a:srgbClr val="1FA9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74" autoAdjust="0"/>
    <p:restoredTop sz="81327" autoAdjust="0"/>
  </p:normalViewPr>
  <p:slideViewPr>
    <p:cSldViewPr snapToGrid="0" snapToObjects="1">
      <p:cViewPr varScale="1">
        <p:scale>
          <a:sx n="94" d="100"/>
          <a:sy n="94" d="100"/>
        </p:scale>
        <p:origin x="1166" y="96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ableStyles" Target="tableStyles.xml"/><Relationship Id="rId8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18-3-2018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750609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49057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79540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18-Mar-18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 smtClean="0"/>
              <a:t>Foto</a:t>
            </a:r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D8B67E-1464-254D-876A-5A059C6CA686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297756A-AF1A-B249-A7CF-A1AE4E86FA38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C8E900-D3BD-ED44-9070-3471A5611DC2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3D5A3F-EB4E-3340-8D19-07B028CB11AD}" type="datetime1">
              <a:rPr lang="en-US" smtClean="0"/>
              <a:t>18-Mar-18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18-Mar-18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195156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7515" y="2089707"/>
            <a:ext cx="3332991" cy="1050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8767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1"/>
            <a:ext cx="7886700" cy="1180348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093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628651" y="1356098"/>
            <a:ext cx="7886700" cy="680583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5009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628651" y="2049373"/>
            <a:ext cx="7886700" cy="142757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35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5" y="444793"/>
            <a:ext cx="7886700" cy="764944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3427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108285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170642" y="1499101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232680" y="150333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114301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3176659" y="2755370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3176659" y="401586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6238697" y="4020095"/>
            <a:ext cx="2791327" cy="96255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35" b="1" cap="all" baseline="0">
                <a:solidFill>
                  <a:schemeClr val="tx1"/>
                </a:solidFill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6936292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1741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515607" y="444793"/>
            <a:ext cx="3987212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4681246" y="444533"/>
            <a:ext cx="4098601" cy="404598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61396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516303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28931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8547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914609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91865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875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10173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111307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 </a:t>
            </a:r>
            <a:endParaRPr lang="en-US" dirty="0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687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0166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301009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779299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230688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3412865" y="2508525"/>
            <a:ext cx="2306881" cy="207023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6354587" y="2512756"/>
            <a:ext cx="2306881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1126708" y="1833679"/>
            <a:ext cx="776583" cy="54603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4178014" y="1833678"/>
            <a:ext cx="776583" cy="54603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7119736" y="1833678"/>
            <a:ext cx="776583" cy="54603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1368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1101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59779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3810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1623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89787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4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5216DA-0E4B-CC41-ACBF-76C3BC02E189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80816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" y="444797"/>
            <a:ext cx="9143999" cy="51326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427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70821" y="2508529"/>
            <a:ext cx="3706871" cy="207023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4954276" y="2512756"/>
            <a:ext cx="3707193" cy="206600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1635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321384" indent="0">
              <a:buNone/>
              <a:defRPr sz="1424">
                <a:solidFill>
                  <a:schemeClr val="tx1">
                    <a:tint val="75000"/>
                  </a:schemeClr>
                </a:solidFill>
              </a:defRPr>
            </a:lvl2pPr>
            <a:lvl3pPr marL="642767" indent="0">
              <a:buNone/>
              <a:defRPr sz="1266">
                <a:solidFill>
                  <a:schemeClr val="tx1">
                    <a:tint val="75000"/>
                  </a:schemeClr>
                </a:solidFill>
              </a:defRPr>
            </a:lvl3pPr>
            <a:lvl4pPr marL="964151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4pPr>
            <a:lvl5pPr marL="128553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5pPr>
            <a:lvl6pPr marL="1606918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6pPr>
            <a:lvl7pPr marL="1928302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7pPr>
            <a:lvl8pPr marL="2249685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8pPr>
            <a:lvl9pPr marL="2571069" indent="0">
              <a:buNone/>
              <a:defRPr sz="110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1935966" y="1840767"/>
            <a:ext cx="776583" cy="54603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232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6419580" y="1840768"/>
            <a:ext cx="776583" cy="54603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1266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852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32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232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7674974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03066" y="1400615"/>
            <a:ext cx="6306120" cy="299032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9969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011257" y="1372940"/>
            <a:ext cx="6297749" cy="302046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8006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4734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5606" y="444793"/>
            <a:ext cx="6793581" cy="709957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2847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2831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0368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35281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762949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200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9D8D44-D820-BB49-9309-B66E37C4EE70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1258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98385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282710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282711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207334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639305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362485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4886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227203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40956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506314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923553" y="0"/>
            <a:ext cx="3925303" cy="51435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" name="Rectangle 1"/>
          <p:cNvSpPr/>
          <p:nvPr/>
        </p:nvSpPr>
        <p:spPr>
          <a:xfrm>
            <a:off x="4507173" y="0"/>
            <a:ext cx="4636827" cy="51435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8209" tIns="24105" rIns="48209" bIns="24105" rtlCol="0" anchor="ctr"/>
          <a:lstStyle/>
          <a:p>
            <a:pPr algn="ctr"/>
            <a:endParaRPr lang="nl-NL" sz="949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38078" y="0"/>
            <a:ext cx="2048375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676557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B6030-B80C-7C4C-B97F-1ADFAB53E146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/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16356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0124160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916305" y="0"/>
            <a:ext cx="2129051" cy="51435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1635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155194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806532" y="565920"/>
            <a:ext cx="5535959" cy="347839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7885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2227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09307" y="1806579"/>
            <a:ext cx="5925394" cy="591752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3849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1609307" y="2385421"/>
            <a:ext cx="5925394" cy="2036894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3849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3838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59543" y="3417274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917910" y="3114560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4916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55762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3200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2370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9480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73B474-0AB7-8846-BA6A-67033A8CF4FA}" type="datetime1">
              <a:rPr lang="en-US" smtClean="0"/>
              <a:t>18-Mar-18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1888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956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578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355896" y="2151492"/>
            <a:ext cx="3490214" cy="373257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r>
              <a:rPr lang="en-US" sz="2109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2109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2109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114263" y="1848776"/>
            <a:ext cx="3916278" cy="1825706"/>
          </a:xfrm>
          <a:prstGeom prst="rect">
            <a:avLst/>
          </a:prstGeom>
          <a:noFill/>
        </p:spPr>
        <p:txBody>
          <a:bodyPr wrap="square" lIns="48209" tIns="24105" rIns="48209" bIns="24105" rtlCol="0">
            <a:spAutoFit/>
          </a:bodyPr>
          <a:lstStyle/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3849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3849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41006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23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1777" y="2264640"/>
            <a:ext cx="2022767" cy="63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3772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5562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00392" y="249492"/>
            <a:ext cx="925462" cy="378042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007352" y="411510"/>
            <a:ext cx="4813120" cy="7425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2500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329612"/>
            <a:ext cx="8211600" cy="361840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240937" indent="-240937">
              <a:lnSpc>
                <a:spcPts val="1964"/>
              </a:lnSpc>
              <a:spcAft>
                <a:spcPts val="0"/>
              </a:spcAft>
              <a:defRPr sz="1687" b="0" i="0">
                <a:latin typeface="Arial" pitchFamily="34" charset="0"/>
                <a:cs typeface="Arial"/>
              </a:defRPr>
            </a:lvl1pPr>
            <a:lvl2pPr marL="483291" indent="-242354" algn="l">
              <a:buSzPct val="100000"/>
              <a:buFont typeface="Arial" pitchFamily="34" charset="0"/>
              <a:buChar char="–"/>
              <a:tabLst>
                <a:tab pos="880128" algn="l"/>
              </a:tabLst>
              <a:defRPr sz="1424" i="0" baseline="0">
                <a:latin typeface="Arial" pitchFamily="34" charset="0"/>
                <a:cs typeface="Arial" pitchFamily="34" charset="0"/>
              </a:defRPr>
            </a:lvl2pPr>
            <a:lvl3pPr marL="681710" indent="-188498">
              <a:buFont typeface="Arial" pitchFamily="34" charset="0"/>
              <a:buChar char="•"/>
              <a:defRPr sz="1055" baseline="0">
                <a:latin typeface="Arial" pitchFamily="34" charset="0"/>
              </a:defRPr>
            </a:lvl3pPr>
            <a:lvl4pPr marL="894301" indent="-199836">
              <a:buFont typeface="Arial" pitchFamily="34" charset="0"/>
              <a:buChar char="–"/>
              <a:defRPr sz="1055" baseline="0">
                <a:latin typeface="Arial" pitchFamily="34" charset="0"/>
              </a:defRPr>
            </a:lvl4pPr>
            <a:lvl5pPr marL="589586" indent="-192749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1266" smtClean="0"/>
              <a:t>Xxxx</a:t>
            </a:r>
          </a:p>
          <a:p>
            <a:pPr lvl="2"/>
            <a:r>
              <a:rPr lang="nl-NL" sz="1266" smtClean="0"/>
              <a:t>Xxx</a:t>
            </a:r>
          </a:p>
          <a:p>
            <a:pPr lvl="3"/>
            <a:r>
              <a:rPr lang="nl-NL" sz="1266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4426294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6A800-996C-1743-AFDA-9042664E20A6}" type="datetimeFigureOut">
              <a:rPr lang="en-US" smtClean="0"/>
              <a:t>18-Mar-18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820DB6-95FF-9E43-B5C1-4A1D50F9B3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414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BA50C8-7311-E14C-816D-7251E320C8DC}" type="datetime1">
              <a:rPr lang="en-US" smtClean="0"/>
              <a:t>18-Mar-18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 smtClean="0"/>
              <a:t>CLICK TO EDIT MASTER TITLE STYLE</a:t>
            </a:r>
            <a:endParaRPr lang="nl-NL" noProof="0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710CDB-38B1-8E43-A846-6FE3B07A872E}" type="datetime1">
              <a:rPr lang="en-US" noProof="0" smtClean="0"/>
              <a:t>18-Mar-18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 smtClean="0"/>
              <a:t>Creating Oracle JET Composite </a:t>
            </a:r>
            <a:r>
              <a:rPr lang="en-US" noProof="0" dirty="0" err="1" smtClean="0"/>
              <a:t>Conponents</a:t>
            </a:r>
            <a:r>
              <a:rPr lang="en-US" noProof="0" dirty="0" smtClean="0"/>
              <a:t> with </a:t>
            </a:r>
            <a:r>
              <a:rPr lang="en-US" noProof="0" dirty="0" err="1" smtClean="0"/>
              <a:t>OpenLayers</a:t>
            </a:r>
            <a:r>
              <a:rPr lang="nl-NL" noProof="0" dirty="0" smtClean="0"/>
              <a:t>?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0" y="108000"/>
            <a:ext cx="2880360" cy="649224"/>
          </a:xfrm>
          <a:prstGeom prst="rect">
            <a:avLst/>
          </a:prstGeom>
        </p:spPr>
      </p:pic>
    </p:spTree>
    <p:extLst/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41.xml"/><Relationship Id="rId21" Type="http://schemas.openxmlformats.org/officeDocument/2006/relationships/slideLayout" Target="../slideLayouts/slideLayout36.xml"/><Relationship Id="rId34" Type="http://schemas.openxmlformats.org/officeDocument/2006/relationships/slideLayout" Target="../slideLayouts/slideLayout49.xml"/><Relationship Id="rId42" Type="http://schemas.openxmlformats.org/officeDocument/2006/relationships/slideLayout" Target="../slideLayouts/slideLayout57.xml"/><Relationship Id="rId47" Type="http://schemas.openxmlformats.org/officeDocument/2006/relationships/slideLayout" Target="../slideLayouts/slideLayout62.xml"/><Relationship Id="rId50" Type="http://schemas.openxmlformats.org/officeDocument/2006/relationships/slideLayout" Target="../slideLayouts/slideLayout65.xml"/><Relationship Id="rId55" Type="http://schemas.openxmlformats.org/officeDocument/2006/relationships/slideLayout" Target="../slideLayouts/slideLayout70.xml"/><Relationship Id="rId63" Type="http://schemas.openxmlformats.org/officeDocument/2006/relationships/theme" Target="../theme/theme2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26.xml"/><Relationship Id="rId24" Type="http://schemas.openxmlformats.org/officeDocument/2006/relationships/slideLayout" Target="../slideLayouts/slideLayout39.xml"/><Relationship Id="rId32" Type="http://schemas.openxmlformats.org/officeDocument/2006/relationships/slideLayout" Target="../slideLayouts/slideLayout47.xml"/><Relationship Id="rId37" Type="http://schemas.openxmlformats.org/officeDocument/2006/relationships/slideLayout" Target="../slideLayouts/slideLayout52.xml"/><Relationship Id="rId40" Type="http://schemas.openxmlformats.org/officeDocument/2006/relationships/slideLayout" Target="../slideLayouts/slideLayout55.xml"/><Relationship Id="rId45" Type="http://schemas.openxmlformats.org/officeDocument/2006/relationships/slideLayout" Target="../slideLayouts/slideLayout60.xml"/><Relationship Id="rId53" Type="http://schemas.openxmlformats.org/officeDocument/2006/relationships/slideLayout" Target="../slideLayouts/slideLayout68.xml"/><Relationship Id="rId58" Type="http://schemas.openxmlformats.org/officeDocument/2006/relationships/slideLayout" Target="../slideLayouts/slideLayout73.xml"/><Relationship Id="rId5" Type="http://schemas.openxmlformats.org/officeDocument/2006/relationships/slideLayout" Target="../slideLayouts/slideLayout20.xml"/><Relationship Id="rId61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34.xml"/><Relationship Id="rId14" Type="http://schemas.openxmlformats.org/officeDocument/2006/relationships/slideLayout" Target="../slideLayouts/slideLayout29.xml"/><Relationship Id="rId22" Type="http://schemas.openxmlformats.org/officeDocument/2006/relationships/slideLayout" Target="../slideLayouts/slideLayout37.xml"/><Relationship Id="rId27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5.xml"/><Relationship Id="rId35" Type="http://schemas.openxmlformats.org/officeDocument/2006/relationships/slideLayout" Target="../slideLayouts/slideLayout50.xml"/><Relationship Id="rId43" Type="http://schemas.openxmlformats.org/officeDocument/2006/relationships/slideLayout" Target="../slideLayouts/slideLayout58.xml"/><Relationship Id="rId48" Type="http://schemas.openxmlformats.org/officeDocument/2006/relationships/slideLayout" Target="../slideLayouts/slideLayout63.xml"/><Relationship Id="rId56" Type="http://schemas.openxmlformats.org/officeDocument/2006/relationships/slideLayout" Target="../slideLayouts/slideLayout71.xml"/><Relationship Id="rId64" Type="http://schemas.openxmlformats.org/officeDocument/2006/relationships/image" Target="../media/image5.png"/><Relationship Id="rId8" Type="http://schemas.openxmlformats.org/officeDocument/2006/relationships/slideLayout" Target="../slideLayouts/slideLayout23.xml"/><Relationship Id="rId51" Type="http://schemas.openxmlformats.org/officeDocument/2006/relationships/slideLayout" Target="../slideLayouts/slideLayout66.xml"/><Relationship Id="rId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7.xml"/><Relationship Id="rId17" Type="http://schemas.openxmlformats.org/officeDocument/2006/relationships/slideLayout" Target="../slideLayouts/slideLayout32.xml"/><Relationship Id="rId25" Type="http://schemas.openxmlformats.org/officeDocument/2006/relationships/slideLayout" Target="../slideLayouts/slideLayout40.xml"/><Relationship Id="rId33" Type="http://schemas.openxmlformats.org/officeDocument/2006/relationships/slideLayout" Target="../slideLayouts/slideLayout48.xml"/><Relationship Id="rId38" Type="http://schemas.openxmlformats.org/officeDocument/2006/relationships/slideLayout" Target="../slideLayouts/slideLayout53.xml"/><Relationship Id="rId46" Type="http://schemas.openxmlformats.org/officeDocument/2006/relationships/slideLayout" Target="../slideLayouts/slideLayout61.xml"/><Relationship Id="rId59" Type="http://schemas.openxmlformats.org/officeDocument/2006/relationships/slideLayout" Target="../slideLayouts/slideLayout74.xml"/><Relationship Id="rId20" Type="http://schemas.openxmlformats.org/officeDocument/2006/relationships/slideLayout" Target="../slideLayouts/slideLayout35.xml"/><Relationship Id="rId41" Type="http://schemas.openxmlformats.org/officeDocument/2006/relationships/slideLayout" Target="../slideLayouts/slideLayout56.xml"/><Relationship Id="rId54" Type="http://schemas.openxmlformats.org/officeDocument/2006/relationships/slideLayout" Target="../slideLayouts/slideLayout69.xml"/><Relationship Id="rId62" Type="http://schemas.openxmlformats.org/officeDocument/2006/relationships/slideLayout" Target="../slideLayouts/slideLayout7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0.xml"/><Relationship Id="rId23" Type="http://schemas.openxmlformats.org/officeDocument/2006/relationships/slideLayout" Target="../slideLayouts/slideLayout38.xml"/><Relationship Id="rId28" Type="http://schemas.openxmlformats.org/officeDocument/2006/relationships/slideLayout" Target="../slideLayouts/slideLayout43.xml"/><Relationship Id="rId36" Type="http://schemas.openxmlformats.org/officeDocument/2006/relationships/slideLayout" Target="../slideLayouts/slideLayout51.xml"/><Relationship Id="rId49" Type="http://schemas.openxmlformats.org/officeDocument/2006/relationships/slideLayout" Target="../slideLayouts/slideLayout64.xml"/><Relationship Id="rId57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25.xml"/><Relationship Id="rId31" Type="http://schemas.openxmlformats.org/officeDocument/2006/relationships/slideLayout" Target="../slideLayouts/slideLayout46.xml"/><Relationship Id="rId44" Type="http://schemas.openxmlformats.org/officeDocument/2006/relationships/slideLayout" Target="../slideLayouts/slideLayout59.xml"/><Relationship Id="rId52" Type="http://schemas.openxmlformats.org/officeDocument/2006/relationships/slideLayout" Target="../slideLayouts/slideLayout67.xml"/><Relationship Id="rId60" Type="http://schemas.openxmlformats.org/officeDocument/2006/relationships/slideLayout" Target="../slideLayouts/slideLayout75.xml"/><Relationship Id="rId65" Type="http://schemas.openxmlformats.org/officeDocument/2006/relationships/image" Target="../media/image6.png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8.xml"/><Relationship Id="rId18" Type="http://schemas.openxmlformats.org/officeDocument/2006/relationships/slideLayout" Target="../slideLayouts/slideLayout33.xml"/><Relationship Id="rId39" Type="http://schemas.openxmlformats.org/officeDocument/2006/relationships/slideLayout" Target="../slideLayouts/slideLayout5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000" y="360000"/>
            <a:ext cx="1258824" cy="2865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 smtClean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 smtClean="0"/>
              <a:t>Klik om de tekststijl van het model te bewerken</a:t>
            </a:r>
          </a:p>
          <a:p>
            <a:pPr lvl="1"/>
            <a:r>
              <a:rPr lang="nl-NL" dirty="0" smtClean="0"/>
              <a:t>Tweede niveau</a:t>
            </a:r>
          </a:p>
          <a:p>
            <a:pPr lvl="2"/>
            <a:r>
              <a:rPr lang="nl-NL" dirty="0" smtClean="0"/>
              <a:t>Derde niveau</a:t>
            </a:r>
          </a:p>
          <a:p>
            <a:pPr lvl="3"/>
            <a:r>
              <a:rPr lang="nl-NL" dirty="0" smtClean="0"/>
              <a:t>Vierde niveau</a:t>
            </a:r>
          </a:p>
          <a:p>
            <a:pPr lvl="4"/>
            <a:r>
              <a:rPr lang="nl-NL" dirty="0" smtClean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E300D605-E2BB-8B4E-A2F3-5A64231C34A6}" type="datetime1">
              <a:rPr lang="en-US" smtClean="0"/>
              <a:t>18-Mar-18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r>
              <a:rPr lang="nl-NL" dirty="0" smtClean="0"/>
              <a:t>?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88" y="273751"/>
            <a:ext cx="7886626" cy="994544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88" y="1369591"/>
            <a:ext cx="7886626" cy="3263243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012904"/>
            <a:ext cx="9144000" cy="13059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256" y="4632834"/>
            <a:ext cx="989485" cy="31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5274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  <p:sldLayoutId id="2147483700" r:id="rId7"/>
    <p:sldLayoutId id="2147483701" r:id="rId8"/>
    <p:sldLayoutId id="2147483702" r:id="rId9"/>
    <p:sldLayoutId id="2147483703" r:id="rId10"/>
    <p:sldLayoutId id="2147483704" r:id="rId11"/>
    <p:sldLayoutId id="2147483705" r:id="rId12"/>
    <p:sldLayoutId id="2147483706" r:id="rId13"/>
    <p:sldLayoutId id="2147483707" r:id="rId14"/>
    <p:sldLayoutId id="2147483708" r:id="rId15"/>
    <p:sldLayoutId id="2147483709" r:id="rId16"/>
    <p:sldLayoutId id="2147483710" r:id="rId17"/>
    <p:sldLayoutId id="2147483711" r:id="rId18"/>
    <p:sldLayoutId id="2147483712" r:id="rId19"/>
    <p:sldLayoutId id="2147483713" r:id="rId20"/>
    <p:sldLayoutId id="2147483714" r:id="rId21"/>
    <p:sldLayoutId id="2147483715" r:id="rId22"/>
    <p:sldLayoutId id="2147483716" r:id="rId23"/>
    <p:sldLayoutId id="2147483717" r:id="rId24"/>
    <p:sldLayoutId id="2147483718" r:id="rId25"/>
    <p:sldLayoutId id="2147483719" r:id="rId26"/>
    <p:sldLayoutId id="2147483720" r:id="rId27"/>
    <p:sldLayoutId id="2147483721" r:id="rId28"/>
    <p:sldLayoutId id="2147483722" r:id="rId29"/>
    <p:sldLayoutId id="2147483723" r:id="rId30"/>
    <p:sldLayoutId id="2147483724" r:id="rId31"/>
    <p:sldLayoutId id="2147483725" r:id="rId32"/>
    <p:sldLayoutId id="2147483726" r:id="rId33"/>
    <p:sldLayoutId id="2147483727" r:id="rId34"/>
    <p:sldLayoutId id="2147483728" r:id="rId35"/>
    <p:sldLayoutId id="2147483729" r:id="rId36"/>
    <p:sldLayoutId id="2147483730" r:id="rId37"/>
    <p:sldLayoutId id="2147483731" r:id="rId38"/>
    <p:sldLayoutId id="2147483732" r:id="rId39"/>
    <p:sldLayoutId id="2147483733" r:id="rId40"/>
    <p:sldLayoutId id="2147483734" r:id="rId41"/>
    <p:sldLayoutId id="2147483735" r:id="rId42"/>
    <p:sldLayoutId id="2147483736" r:id="rId43"/>
    <p:sldLayoutId id="2147483737" r:id="rId44"/>
    <p:sldLayoutId id="2147483738" r:id="rId45"/>
    <p:sldLayoutId id="2147483739" r:id="rId46"/>
    <p:sldLayoutId id="2147483740" r:id="rId47"/>
    <p:sldLayoutId id="2147483741" r:id="rId48"/>
    <p:sldLayoutId id="2147483742" r:id="rId49"/>
    <p:sldLayoutId id="2147483743" r:id="rId50"/>
    <p:sldLayoutId id="2147483744" r:id="rId51"/>
    <p:sldLayoutId id="2147483745" r:id="rId52"/>
    <p:sldLayoutId id="2147483746" r:id="rId53"/>
    <p:sldLayoutId id="2147483747" r:id="rId54"/>
    <p:sldLayoutId id="2147483748" r:id="rId55"/>
    <p:sldLayoutId id="2147483749" r:id="rId56"/>
    <p:sldLayoutId id="2147483750" r:id="rId57"/>
    <p:sldLayoutId id="2147483751" r:id="rId58"/>
    <p:sldLayoutId id="2147483752" r:id="rId59"/>
    <p:sldLayoutId id="2147483753" r:id="rId60"/>
    <p:sldLayoutId id="2147483754" r:id="rId61"/>
    <p:sldLayoutId id="2147483755" r:id="rId62"/>
  </p:sldLayoutIdLst>
  <p:timing>
    <p:tnLst>
      <p:par>
        <p:cTn id="1" dur="indefinite" restart="never" nodeType="tmRoot"/>
      </p:par>
    </p:tnLst>
  </p:timing>
  <p:txStyles>
    <p:titleStyle>
      <a:lvl1pPr algn="l" defTabSz="642767" rtl="0" eaLnBrk="1" latinLnBrk="0" hangingPunct="1">
        <a:lnSpc>
          <a:spcPct val="90000"/>
        </a:lnSpc>
        <a:spcBef>
          <a:spcPct val="0"/>
        </a:spcBef>
        <a:buNone/>
        <a:defRPr sz="3164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160692" indent="-160692" algn="l" defTabSz="642767" rtl="0" eaLnBrk="1" latinLnBrk="0" hangingPunct="1">
        <a:lnSpc>
          <a:spcPct val="90000"/>
        </a:lnSpc>
        <a:spcBef>
          <a:spcPts val="703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482075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635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803459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47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1124843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1285535" indent="0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176761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8994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377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1760" indent="-160692" algn="l" defTabSz="642767" rtl="0" eaLnBrk="1" latinLnBrk="0" hangingPunct="1">
        <a:lnSpc>
          <a:spcPct val="90000"/>
        </a:lnSpc>
        <a:spcBef>
          <a:spcPts val="352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384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767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151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53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6918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302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49685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069" algn="l" defTabSz="642767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1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2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hyperlink" Target="http://technology.amis.nl/" TargetMode="External"/><Relationship Id="rId7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info@amis.nl" TargetMode="External"/><Relationship Id="rId5" Type="http://schemas.openxmlformats.org/officeDocument/2006/relationships/hyperlink" Target="http://www.amis.nl/" TargetMode="External"/><Relationship Id="rId4" Type="http://schemas.openxmlformats.org/officeDocument/2006/relationships/hyperlink" Target="mailto:lucas.jellema@amis.nl" TargetMode="External"/><Relationship Id="rId9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hyperlink" Target="https://soaringwebshopportal-a516817.apaas.us2.oraclecloud.com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0" dirty="0" smtClean="0"/>
              <a:t>Managing dependencies on JET Composite Components at design | build | deploy | run | request time</a:t>
            </a:r>
            <a:endParaRPr lang="nl-NL" sz="2400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4"/>
          </p:nvPr>
        </p:nvSpPr>
        <p:spPr>
          <a:xfrm>
            <a:off x="719998" y="1080000"/>
            <a:ext cx="7444288" cy="1512000"/>
          </a:xfrm>
        </p:spPr>
        <p:txBody>
          <a:bodyPr/>
          <a:lstStyle/>
          <a:p>
            <a:r>
              <a:rPr lang="nl-NL" sz="2800" b="0" dirty="0" smtClean="0">
                <a:solidFill>
                  <a:srgbClr val="FF0000"/>
                </a:solidFill>
              </a:rPr>
              <a:t>Oracle JET </a:t>
            </a:r>
            <a:r>
              <a:rPr lang="nl-NL" sz="2800" b="0" dirty="0" err="1" smtClean="0">
                <a:solidFill>
                  <a:srgbClr val="FF0000"/>
                </a:solidFill>
              </a:rPr>
              <a:t>Composite</a:t>
            </a:r>
            <a:r>
              <a:rPr lang="nl-NL" sz="2800" b="0" dirty="0" smtClean="0">
                <a:solidFill>
                  <a:srgbClr val="FF0000"/>
                </a:solidFill>
              </a:rPr>
              <a:t> </a:t>
            </a:r>
            <a:r>
              <a:rPr lang="nl-NL" sz="2800" b="0" dirty="0" err="1" smtClean="0">
                <a:solidFill>
                  <a:srgbClr val="FF0000"/>
                </a:solidFill>
              </a:rPr>
              <a:t>Components</a:t>
            </a:r>
            <a:r>
              <a:rPr lang="nl-NL" sz="2800" b="0" dirty="0" smtClean="0">
                <a:solidFill>
                  <a:srgbClr val="FF0000"/>
                </a:solidFill>
              </a:rPr>
              <a:t> Manager</a:t>
            </a:r>
            <a:endParaRPr lang="nl-NL" sz="2800" b="0" dirty="0">
              <a:solidFill>
                <a:srgbClr val="FF0000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</a:t>
            </a:fld>
            <a:endParaRPr lang="nl-NL"/>
          </a:p>
        </p:txBody>
      </p:sp>
      <p:sp>
        <p:nvSpPr>
          <p:cNvPr id="2" name="TextBox 1"/>
          <p:cNvSpPr txBox="1"/>
          <p:nvPr/>
        </p:nvSpPr>
        <p:spPr>
          <a:xfrm>
            <a:off x="719998" y="4264489"/>
            <a:ext cx="1067600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Lucas Jellema</a:t>
            </a:r>
          </a:p>
          <a:p>
            <a:r>
              <a:rPr lang="en-US" sz="1300" dirty="0" smtClean="0"/>
              <a:t>Spring 2018</a:t>
            </a:r>
            <a:endParaRPr lang="nl-NL" sz="1300" dirty="0" err="1" smtClean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8" y="2004073"/>
            <a:ext cx="4420288" cy="206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2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on country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58" y="936000"/>
            <a:ext cx="6830770" cy="387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94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Wikipedia details for newly selected country are shown in an IFRAME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885631"/>
            <a:ext cx="7085057" cy="388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719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sources of the input-country component were updated and pushed to the GitHub repository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new version has a new text for the hover message for the globe icon</a:t>
            </a:r>
          </a:p>
          <a:p>
            <a:pPr lvl="1"/>
            <a:r>
              <a:rPr lang="en-US" dirty="0" smtClean="0"/>
              <a:t>Note: currently these sources are not live anywhere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69" y="1514261"/>
            <a:ext cx="7717331" cy="3214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92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Detailed changes in JET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79" y="936000"/>
            <a:ext cx="5804807" cy="384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940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Refresh the JET Composite Component in the live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sending a GET request to the endpoint /update/input-country</a:t>
            </a:r>
            <a:br>
              <a:rPr lang="en-US" dirty="0" smtClean="0"/>
            </a:br>
            <a:r>
              <a:rPr lang="en-US" dirty="0" smtClean="0"/>
              <a:t>is the JET application instructed to refresh the composite component from the GitHub source defined in jet-</a:t>
            </a:r>
            <a:r>
              <a:rPr lang="en-US" dirty="0" err="1" smtClean="0"/>
              <a:t>composites.json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598" y="1932712"/>
            <a:ext cx="5279593" cy="144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805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Server side logging for update of JET Composite Component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1" y="1199029"/>
            <a:ext cx="8165276" cy="339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54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redeploying the application – the new version of the JET Composite Component is live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285" y="936000"/>
            <a:ext cx="6224717" cy="399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3079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Without redeploying the application – the new version of the JET Composite Component is live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Before:</a:t>
            </a:r>
          </a:p>
          <a:p>
            <a:pPr marL="0" indent="0">
              <a:buNone/>
            </a:pP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After: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075" y="875034"/>
            <a:ext cx="6977734" cy="15751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2356" y="3182574"/>
            <a:ext cx="6990101" cy="1435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818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Trigger from GitHub </a:t>
            </a:r>
            <a:r>
              <a:rPr lang="en-US" dirty="0" err="1" smtClean="0"/>
              <a:t>WebHook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 an endpoint in the Node application that serves JET </a:t>
            </a:r>
            <a:br>
              <a:rPr lang="en-US" dirty="0" smtClean="0"/>
            </a:br>
            <a:r>
              <a:rPr lang="en-US" dirty="0" smtClean="0"/>
              <a:t>to handle the </a:t>
            </a:r>
            <a:r>
              <a:rPr lang="en-US" dirty="0" err="1" smtClean="0"/>
              <a:t>WebHook</a:t>
            </a:r>
            <a:r>
              <a:rPr lang="en-US" dirty="0" smtClean="0"/>
              <a:t> event</a:t>
            </a:r>
          </a:p>
          <a:p>
            <a:pPr lvl="1"/>
            <a:r>
              <a:rPr lang="en-US" dirty="0" smtClean="0"/>
              <a:t>Check if Push includes Commits that have updated any aspect of the JET Composite Components we are interested in</a:t>
            </a:r>
          </a:p>
          <a:p>
            <a:pPr lvl="1"/>
            <a:r>
              <a:rPr lang="en-US" dirty="0" smtClean="0"/>
              <a:t>If so, update these Composite Components </a:t>
            </a:r>
          </a:p>
          <a:p>
            <a:r>
              <a:rPr lang="en-US" dirty="0" smtClean="0"/>
              <a:t>Configure a </a:t>
            </a:r>
            <a:r>
              <a:rPr lang="en-US" dirty="0" err="1" smtClean="0"/>
              <a:t>webhook</a:t>
            </a:r>
            <a:r>
              <a:rPr lang="en-US" dirty="0" smtClean="0"/>
              <a:t> in GitHub for the push event</a:t>
            </a:r>
          </a:p>
          <a:p>
            <a:endParaRPr lang="en-US" dirty="0" smtClean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5567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ounded Rectangle 48"/>
          <p:cNvSpPr/>
          <p:nvPr/>
        </p:nvSpPr>
        <p:spPr>
          <a:xfrm>
            <a:off x="1077686" y="3139056"/>
            <a:ext cx="3181221" cy="1512330"/>
          </a:xfrm>
          <a:prstGeom prst="roundRect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ounded Rectangle 49"/>
          <p:cNvSpPr/>
          <p:nvPr/>
        </p:nvSpPr>
        <p:spPr>
          <a:xfrm>
            <a:off x="1247657" y="4060794"/>
            <a:ext cx="1978427" cy="55509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From developer’s commit &amp; push to </a:t>
            </a:r>
            <a:br>
              <a:rPr lang="en-US" dirty="0" smtClean="0"/>
            </a:br>
            <a:r>
              <a:rPr lang="en-US" dirty="0" smtClean="0"/>
              <a:t>updated live application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7494051" y="4807479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sp>
        <p:nvSpPr>
          <p:cNvPr id="8" name="Rounded Rectangle 7"/>
          <p:cNvSpPr/>
          <p:nvPr/>
        </p:nvSpPr>
        <p:spPr>
          <a:xfrm>
            <a:off x="3527425" y="4182119"/>
            <a:ext cx="632294" cy="2564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jccm</a:t>
            </a:r>
            <a:endParaRPr lang="en-US" b="1" dirty="0" smtClean="0"/>
          </a:p>
        </p:txBody>
      </p:sp>
      <p:sp>
        <p:nvSpPr>
          <p:cNvPr id="25" name="Rounded Rectangle 24"/>
          <p:cNvSpPr/>
          <p:nvPr/>
        </p:nvSpPr>
        <p:spPr>
          <a:xfrm>
            <a:off x="2440671" y="4135664"/>
            <a:ext cx="263981" cy="13517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6" name="Rounded Rectangle 25"/>
          <p:cNvSpPr/>
          <p:nvPr/>
        </p:nvSpPr>
        <p:spPr>
          <a:xfrm>
            <a:off x="2804095" y="4135664"/>
            <a:ext cx="263981" cy="1351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5" name="Rectangle 34"/>
          <p:cNvSpPr/>
          <p:nvPr/>
        </p:nvSpPr>
        <p:spPr>
          <a:xfrm>
            <a:off x="6698782" y="3760835"/>
            <a:ext cx="2022329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Rounded Rectangle 36"/>
          <p:cNvSpPr/>
          <p:nvPr/>
        </p:nvSpPr>
        <p:spPr>
          <a:xfrm>
            <a:off x="7746160" y="3893561"/>
            <a:ext cx="872139" cy="353658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lt1"/>
              </a:solidFill>
            </a:endParaRPr>
          </a:p>
        </p:txBody>
      </p:sp>
      <p:pic>
        <p:nvPicPr>
          <p:cNvPr id="40" name="Picture 10" descr="Image result for oracle jet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2048" y="4333945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6651" y="389157"/>
            <a:ext cx="2319536" cy="17048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Image result for github log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836" y="151627"/>
            <a:ext cx="527622" cy="5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5" name="Group 44"/>
          <p:cNvGrpSpPr/>
          <p:nvPr/>
        </p:nvGrpSpPr>
        <p:grpSpPr>
          <a:xfrm>
            <a:off x="1300632" y="1118688"/>
            <a:ext cx="3308049" cy="1448915"/>
            <a:chOff x="-1357092" y="132444"/>
            <a:chExt cx="3308049" cy="1448915"/>
          </a:xfrm>
        </p:grpSpPr>
        <p:pic>
          <p:nvPicPr>
            <p:cNvPr id="44" name="Picture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-1357092" y="132444"/>
              <a:ext cx="3308049" cy="144891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6" name="Rounded Rectangle 15"/>
            <p:cNvSpPr/>
            <p:nvPr/>
          </p:nvSpPr>
          <p:spPr>
            <a:xfrm>
              <a:off x="1089127" y="701197"/>
              <a:ext cx="646543" cy="281693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1089127" y="1072187"/>
              <a:ext cx="646543" cy="281693"/>
            </a:xfrm>
            <a:prstGeom prst="roundRect">
              <a:avLst/>
            </a:prstGeom>
          </p:spPr>
          <p:style>
            <a:lnRef idx="3">
              <a:schemeClr val="lt1"/>
            </a:lnRef>
            <a:fillRef idx="1">
              <a:schemeClr val="accent4"/>
            </a:fillRef>
            <a:effectRef idx="1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/>
            </a:p>
          </p:txBody>
        </p:sp>
      </p:grpSp>
      <p:sp>
        <p:nvSpPr>
          <p:cNvPr id="46" name="Rounded Rectangle 45"/>
          <p:cNvSpPr/>
          <p:nvPr/>
        </p:nvSpPr>
        <p:spPr>
          <a:xfrm>
            <a:off x="6902047" y="580478"/>
            <a:ext cx="646543" cy="281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lt1"/>
              </a:solidFill>
            </a:endParaRPr>
          </a:p>
        </p:txBody>
      </p:sp>
      <p:pic>
        <p:nvPicPr>
          <p:cNvPr id="1026" name="Picture 2" descr="Image result for logo visual studio cod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2478" y="4070390"/>
            <a:ext cx="531670" cy="5298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Freeform 46"/>
          <p:cNvSpPr/>
          <p:nvPr/>
        </p:nvSpPr>
        <p:spPr>
          <a:xfrm>
            <a:off x="7641771" y="759279"/>
            <a:ext cx="932450" cy="3135085"/>
          </a:xfrm>
          <a:custGeom>
            <a:avLst/>
            <a:gdLst>
              <a:gd name="connsiteX0" fmla="*/ 432708 w 932450"/>
              <a:gd name="connsiteY0" fmla="*/ 3135085 h 3135085"/>
              <a:gd name="connsiteX1" fmla="*/ 840922 w 932450"/>
              <a:gd name="connsiteY1" fmla="*/ 1779814 h 3135085"/>
              <a:gd name="connsiteX2" fmla="*/ 857250 w 932450"/>
              <a:gd name="connsiteY2" fmla="*/ 457200 h 3135085"/>
              <a:gd name="connsiteX3" fmla="*/ 0 w 932450"/>
              <a:gd name="connsiteY3" fmla="*/ 0 h 31350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2450" h="3135085">
                <a:moveTo>
                  <a:pt x="432708" y="3135085"/>
                </a:moveTo>
                <a:cubicBezTo>
                  <a:pt x="601436" y="2680606"/>
                  <a:pt x="770165" y="2226128"/>
                  <a:pt x="840922" y="1779814"/>
                </a:cubicBezTo>
                <a:cubicBezTo>
                  <a:pt x="911679" y="1333500"/>
                  <a:pt x="997404" y="753836"/>
                  <a:pt x="857250" y="457200"/>
                </a:cubicBezTo>
                <a:cubicBezTo>
                  <a:pt x="717096" y="160564"/>
                  <a:pt x="358548" y="8028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TextBox 47"/>
          <p:cNvSpPr txBox="1"/>
          <p:nvPr/>
        </p:nvSpPr>
        <p:spPr>
          <a:xfrm rot="6055398">
            <a:off x="7797198" y="2407054"/>
            <a:ext cx="114133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Commit &amp; push</a:t>
            </a:r>
            <a:endParaRPr lang="nl-NL" sz="1300" dirty="0" err="1" smtClean="0"/>
          </a:p>
        </p:txBody>
      </p:sp>
      <p:pic>
        <p:nvPicPr>
          <p:cNvPr id="1028" name="Picture 4" descr="Image result for logo node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5857" y="3177387"/>
            <a:ext cx="1475922" cy="397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2" name="Picture 10" descr="Image result for oracle jet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5916" y="4185384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/>
          <p:cNvSpPr txBox="1"/>
          <p:nvPr/>
        </p:nvSpPr>
        <p:spPr>
          <a:xfrm>
            <a:off x="1794400" y="4343335"/>
            <a:ext cx="92512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JET sources</a:t>
            </a:r>
            <a:endParaRPr lang="nl-NL" sz="1300" dirty="0" err="1" smtClean="0"/>
          </a:p>
        </p:txBody>
      </p:sp>
      <p:sp>
        <p:nvSpPr>
          <p:cNvPr id="53" name="Down Arrow 52"/>
          <p:cNvSpPr/>
          <p:nvPr/>
        </p:nvSpPr>
        <p:spPr>
          <a:xfrm>
            <a:off x="2637064" y="2413442"/>
            <a:ext cx="542458" cy="8439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Rounded Rectangle 53"/>
          <p:cNvSpPr/>
          <p:nvPr/>
        </p:nvSpPr>
        <p:spPr>
          <a:xfrm>
            <a:off x="2112050" y="3596239"/>
            <a:ext cx="2089314" cy="403196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API  </a:t>
            </a:r>
            <a:br>
              <a:rPr lang="en-US" dirty="0" smtClean="0"/>
            </a:br>
            <a:r>
              <a:rPr lang="en-US" sz="1050" dirty="0" smtClean="0"/>
              <a:t>&lt;public&gt;, /update, /</a:t>
            </a:r>
            <a:r>
              <a:rPr lang="en-US" sz="1050" dirty="0" err="1" smtClean="0"/>
              <a:t>github</a:t>
            </a:r>
            <a:r>
              <a:rPr lang="en-US" sz="1050" dirty="0" smtClean="0"/>
              <a:t>/push</a:t>
            </a:r>
            <a:endParaRPr lang="nl-NL" dirty="0"/>
          </a:p>
        </p:txBody>
      </p:sp>
      <p:sp>
        <p:nvSpPr>
          <p:cNvPr id="55" name="Freeform 54"/>
          <p:cNvSpPr/>
          <p:nvPr/>
        </p:nvSpPr>
        <p:spPr>
          <a:xfrm>
            <a:off x="4024993" y="1820636"/>
            <a:ext cx="1946885" cy="1885950"/>
          </a:xfrm>
          <a:custGeom>
            <a:avLst/>
            <a:gdLst>
              <a:gd name="connsiteX0" fmla="*/ 1812471 w 1946885"/>
              <a:gd name="connsiteY0" fmla="*/ 0 h 1885950"/>
              <a:gd name="connsiteX1" fmla="*/ 1885950 w 1946885"/>
              <a:gd name="connsiteY1" fmla="*/ 881743 h 1885950"/>
              <a:gd name="connsiteX2" fmla="*/ 1036864 w 1946885"/>
              <a:gd name="connsiteY2" fmla="*/ 1232807 h 1885950"/>
              <a:gd name="connsiteX3" fmla="*/ 0 w 1946885"/>
              <a:gd name="connsiteY3" fmla="*/ 1885950 h 188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46885" h="1885950">
                <a:moveTo>
                  <a:pt x="1812471" y="0"/>
                </a:moveTo>
                <a:cubicBezTo>
                  <a:pt x="1913844" y="338137"/>
                  <a:pt x="2015218" y="676275"/>
                  <a:pt x="1885950" y="881743"/>
                </a:cubicBezTo>
                <a:cubicBezTo>
                  <a:pt x="1756682" y="1087211"/>
                  <a:pt x="1351189" y="1065439"/>
                  <a:pt x="1036864" y="1232807"/>
                </a:cubicBezTo>
                <a:cubicBezTo>
                  <a:pt x="722539" y="1400175"/>
                  <a:pt x="34018" y="1770289"/>
                  <a:pt x="0" y="18859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TextBox 57"/>
          <p:cNvSpPr txBox="1"/>
          <p:nvPr/>
        </p:nvSpPr>
        <p:spPr>
          <a:xfrm rot="20587237">
            <a:off x="4783265" y="2982068"/>
            <a:ext cx="11559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err="1" smtClean="0"/>
              <a:t>WebHook</a:t>
            </a:r>
            <a:r>
              <a:rPr lang="en-US" sz="1300" dirty="0" smtClean="0"/>
              <a:t> Push</a:t>
            </a:r>
            <a:endParaRPr lang="nl-NL" sz="1300" dirty="0" err="1" smtClean="0"/>
          </a:p>
        </p:txBody>
      </p:sp>
      <p:cxnSp>
        <p:nvCxnSpPr>
          <p:cNvPr id="57" name="Straight Arrow Connector 56"/>
          <p:cNvCxnSpPr>
            <a:endCxn id="8" idx="0"/>
          </p:cNvCxnSpPr>
          <p:nvPr/>
        </p:nvCxnSpPr>
        <p:spPr>
          <a:xfrm flipH="1">
            <a:off x="3843572" y="3999435"/>
            <a:ext cx="8207" cy="182684"/>
          </a:xfrm>
          <a:prstGeom prst="straightConnector1">
            <a:avLst/>
          </a:pr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59" name="Freeform 58"/>
          <p:cNvSpPr/>
          <p:nvPr/>
        </p:nvSpPr>
        <p:spPr>
          <a:xfrm>
            <a:off x="3102429" y="1825840"/>
            <a:ext cx="3996311" cy="2588913"/>
          </a:xfrm>
          <a:custGeom>
            <a:avLst/>
            <a:gdLst>
              <a:gd name="connsiteX0" fmla="*/ 1069521 w 3996311"/>
              <a:gd name="connsiteY0" fmla="*/ 2378767 h 2588913"/>
              <a:gd name="connsiteX1" fmla="*/ 2686050 w 3996311"/>
              <a:gd name="connsiteY1" fmla="*/ 1799103 h 2588913"/>
              <a:gd name="connsiteX2" fmla="*/ 3633107 w 3996311"/>
              <a:gd name="connsiteY2" fmla="*/ 166246 h 2588913"/>
              <a:gd name="connsiteX3" fmla="*/ 3976007 w 3996311"/>
              <a:gd name="connsiteY3" fmla="*/ 223396 h 2588913"/>
              <a:gd name="connsiteX4" fmla="*/ 3102428 w 3996311"/>
              <a:gd name="connsiteY4" fmla="*/ 1660310 h 2588913"/>
              <a:gd name="connsiteX5" fmla="*/ 1061357 w 3996311"/>
              <a:gd name="connsiteY5" fmla="*/ 2517560 h 2588913"/>
              <a:gd name="connsiteX6" fmla="*/ 424542 w 3996311"/>
              <a:gd name="connsiteY6" fmla="*/ 2525724 h 2588913"/>
              <a:gd name="connsiteX7" fmla="*/ 0 w 3996311"/>
              <a:gd name="connsiteY7" fmla="*/ 2395096 h 2588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996311" h="2588913">
                <a:moveTo>
                  <a:pt x="1069521" y="2378767"/>
                </a:moveTo>
                <a:cubicBezTo>
                  <a:pt x="1664153" y="2273311"/>
                  <a:pt x="2258786" y="2167856"/>
                  <a:pt x="2686050" y="1799103"/>
                </a:cubicBezTo>
                <a:cubicBezTo>
                  <a:pt x="3113314" y="1430350"/>
                  <a:pt x="3418114" y="428864"/>
                  <a:pt x="3633107" y="166246"/>
                </a:cubicBezTo>
                <a:cubicBezTo>
                  <a:pt x="3848100" y="-96372"/>
                  <a:pt x="4064454" y="-25615"/>
                  <a:pt x="3976007" y="223396"/>
                </a:cubicBezTo>
                <a:cubicBezTo>
                  <a:pt x="3887561" y="472407"/>
                  <a:pt x="3588203" y="1277949"/>
                  <a:pt x="3102428" y="1660310"/>
                </a:cubicBezTo>
                <a:cubicBezTo>
                  <a:pt x="2616653" y="2042671"/>
                  <a:pt x="1507671" y="2373324"/>
                  <a:pt x="1061357" y="2517560"/>
                </a:cubicBezTo>
                <a:cubicBezTo>
                  <a:pt x="615043" y="2661796"/>
                  <a:pt x="601435" y="2546135"/>
                  <a:pt x="424542" y="2525724"/>
                </a:cubicBezTo>
                <a:cubicBezTo>
                  <a:pt x="247649" y="2505313"/>
                  <a:pt x="123824" y="2450204"/>
                  <a:pt x="0" y="239509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2" name="TextBox 61"/>
          <p:cNvSpPr txBox="1"/>
          <p:nvPr/>
        </p:nvSpPr>
        <p:spPr>
          <a:xfrm rot="20587237">
            <a:off x="4446846" y="3916949"/>
            <a:ext cx="2153654" cy="6001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 smtClean="0"/>
              <a:t>Fetch and Write updated JET Composite Component Sources</a:t>
            </a:r>
            <a:endParaRPr lang="nl-NL" sz="1300" dirty="0" err="1" smtClean="0"/>
          </a:p>
        </p:txBody>
      </p:sp>
      <p:sp>
        <p:nvSpPr>
          <p:cNvPr id="60" name="Oval 59"/>
          <p:cNvSpPr/>
          <p:nvPr/>
        </p:nvSpPr>
        <p:spPr>
          <a:xfrm>
            <a:off x="8134869" y="3291378"/>
            <a:ext cx="244929" cy="2644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nl-NL" dirty="0"/>
          </a:p>
        </p:txBody>
      </p:sp>
      <p:sp>
        <p:nvSpPr>
          <p:cNvPr id="64" name="Oval 63"/>
          <p:cNvSpPr/>
          <p:nvPr/>
        </p:nvSpPr>
        <p:spPr>
          <a:xfrm>
            <a:off x="5820901" y="2365622"/>
            <a:ext cx="244929" cy="2644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  <a:endParaRPr lang="nl-NL" dirty="0"/>
          </a:p>
        </p:txBody>
      </p:sp>
      <p:sp>
        <p:nvSpPr>
          <p:cNvPr id="65" name="Oval 64"/>
          <p:cNvSpPr/>
          <p:nvPr/>
        </p:nvSpPr>
        <p:spPr>
          <a:xfrm>
            <a:off x="6282124" y="2554508"/>
            <a:ext cx="244929" cy="2644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nl-NL" dirty="0"/>
          </a:p>
        </p:txBody>
      </p:sp>
      <p:sp>
        <p:nvSpPr>
          <p:cNvPr id="61" name="Freeform 60"/>
          <p:cNvSpPr/>
          <p:nvPr/>
        </p:nvSpPr>
        <p:spPr>
          <a:xfrm>
            <a:off x="2835265" y="2163536"/>
            <a:ext cx="928471" cy="2157161"/>
          </a:xfrm>
          <a:custGeom>
            <a:avLst/>
            <a:gdLst>
              <a:gd name="connsiteX0" fmla="*/ 928471 w 928471"/>
              <a:gd name="connsiteY0" fmla="*/ 0 h 2157161"/>
              <a:gd name="connsiteX1" fmla="*/ 152864 w 928471"/>
              <a:gd name="connsiteY1" fmla="*/ 195943 h 2157161"/>
              <a:gd name="connsiteX2" fmla="*/ 14071 w 928471"/>
              <a:gd name="connsiteY2" fmla="*/ 734785 h 2157161"/>
              <a:gd name="connsiteX3" fmla="*/ 22235 w 928471"/>
              <a:gd name="connsiteY3" fmla="*/ 2008414 h 2157161"/>
              <a:gd name="connsiteX4" fmla="*/ 169192 w 928471"/>
              <a:gd name="connsiteY4" fmla="*/ 1992085 h 2157161"/>
              <a:gd name="connsiteX5" fmla="*/ 87549 w 928471"/>
              <a:gd name="connsiteY5" fmla="*/ 759278 h 2157161"/>
              <a:gd name="connsiteX6" fmla="*/ 258999 w 928471"/>
              <a:gd name="connsiteY6" fmla="*/ 171450 h 2157161"/>
              <a:gd name="connsiteX7" fmla="*/ 683542 w 928471"/>
              <a:gd name="connsiteY7" fmla="*/ 277585 h 2157161"/>
              <a:gd name="connsiteX8" fmla="*/ 887649 w 928471"/>
              <a:gd name="connsiteY8" fmla="*/ 114300 h 21571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8471" h="2157161">
                <a:moveTo>
                  <a:pt x="928471" y="0"/>
                </a:moveTo>
                <a:cubicBezTo>
                  <a:pt x="616867" y="36739"/>
                  <a:pt x="305264" y="73479"/>
                  <a:pt x="152864" y="195943"/>
                </a:cubicBezTo>
                <a:cubicBezTo>
                  <a:pt x="464" y="318407"/>
                  <a:pt x="35842" y="432707"/>
                  <a:pt x="14071" y="734785"/>
                </a:cubicBezTo>
                <a:cubicBezTo>
                  <a:pt x="-7700" y="1036863"/>
                  <a:pt x="-3618" y="1798864"/>
                  <a:pt x="22235" y="2008414"/>
                </a:cubicBezTo>
                <a:cubicBezTo>
                  <a:pt x="48088" y="2217964"/>
                  <a:pt x="158306" y="2200274"/>
                  <a:pt x="169192" y="1992085"/>
                </a:cubicBezTo>
                <a:cubicBezTo>
                  <a:pt x="180078" y="1783896"/>
                  <a:pt x="72581" y="1062717"/>
                  <a:pt x="87549" y="759278"/>
                </a:cubicBezTo>
                <a:cubicBezTo>
                  <a:pt x="102517" y="455839"/>
                  <a:pt x="159667" y="251732"/>
                  <a:pt x="258999" y="171450"/>
                </a:cubicBezTo>
                <a:cubicBezTo>
                  <a:pt x="358331" y="91168"/>
                  <a:pt x="578767" y="287110"/>
                  <a:pt x="683542" y="277585"/>
                </a:cubicBezTo>
                <a:cubicBezTo>
                  <a:pt x="788317" y="268060"/>
                  <a:pt x="837983" y="191180"/>
                  <a:pt x="887649" y="1143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6" name="Oval 65"/>
          <p:cNvSpPr/>
          <p:nvPr/>
        </p:nvSpPr>
        <p:spPr>
          <a:xfrm>
            <a:off x="3370445" y="2290064"/>
            <a:ext cx="244929" cy="264444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624229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4963065" y="1955056"/>
            <a:ext cx="1588737" cy="135729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Referencing JET Composite Components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968000" y="5893906"/>
            <a:ext cx="3240000" cy="108000"/>
          </a:xfrm>
        </p:spPr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280000" y="5893906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cxnSp>
        <p:nvCxnSpPr>
          <p:cNvPr id="7" name="Straight Connector 6"/>
          <p:cNvCxnSpPr/>
          <p:nvPr/>
        </p:nvCxnSpPr>
        <p:spPr>
          <a:xfrm>
            <a:off x="1698082" y="3510642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42448" y="3510641"/>
            <a:ext cx="147796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Design/Install time</a:t>
            </a:r>
            <a:endParaRPr lang="nl-NL" sz="1300" b="1" dirty="0" err="1" smtClean="0"/>
          </a:p>
        </p:txBody>
      </p:sp>
      <p:cxnSp>
        <p:nvCxnSpPr>
          <p:cNvPr id="9" name="Straight Connector 8"/>
          <p:cNvCxnSpPr/>
          <p:nvPr/>
        </p:nvCxnSpPr>
        <p:spPr>
          <a:xfrm>
            <a:off x="3426190" y="3510642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816150" y="3510641"/>
            <a:ext cx="8079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Build time</a:t>
            </a:r>
            <a:endParaRPr lang="nl-NL" sz="1300" b="1" dirty="0" err="1" smtClean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5137967" y="3510642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551726" y="3510641"/>
            <a:ext cx="13465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Deployment time</a:t>
            </a:r>
            <a:endParaRPr lang="nl-NL" sz="1300" b="1" dirty="0" err="1" smtClean="0"/>
          </a:p>
        </p:txBody>
      </p:sp>
      <p:cxnSp>
        <p:nvCxnSpPr>
          <p:cNvPr id="13" name="Straight Connector 12"/>
          <p:cNvCxnSpPr/>
          <p:nvPr/>
        </p:nvCxnSpPr>
        <p:spPr>
          <a:xfrm>
            <a:off x="7283956" y="3463299"/>
            <a:ext cx="8164" cy="22206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238681" y="3510641"/>
            <a:ext cx="71493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Run time</a:t>
            </a:r>
            <a:endParaRPr lang="nl-NL" sz="1300" b="1" dirty="0" err="1" smtClean="0"/>
          </a:p>
        </p:txBody>
      </p:sp>
      <p:sp>
        <p:nvSpPr>
          <p:cNvPr id="16" name="TextBox 15"/>
          <p:cNvSpPr txBox="1"/>
          <p:nvPr/>
        </p:nvSpPr>
        <p:spPr>
          <a:xfrm>
            <a:off x="7367846" y="3510641"/>
            <a:ext cx="104996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dirty="0" smtClean="0"/>
              <a:t>Request time</a:t>
            </a:r>
            <a:endParaRPr lang="nl-NL" sz="1300" b="1" dirty="0" err="1" smtClean="0"/>
          </a:p>
        </p:txBody>
      </p:sp>
      <p:sp>
        <p:nvSpPr>
          <p:cNvPr id="17" name="Rectangle 16"/>
          <p:cNvSpPr/>
          <p:nvPr/>
        </p:nvSpPr>
        <p:spPr>
          <a:xfrm>
            <a:off x="3117457" y="859277"/>
            <a:ext cx="2757186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8" name="TextBox 17"/>
          <p:cNvSpPr txBox="1"/>
          <p:nvPr/>
        </p:nvSpPr>
        <p:spPr>
          <a:xfrm>
            <a:off x="3120836" y="1765498"/>
            <a:ext cx="14298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jet-</a:t>
            </a:r>
            <a:r>
              <a:rPr lang="en-US" sz="1300" dirty="0" err="1" smtClean="0"/>
              <a:t>composites.json</a:t>
            </a:r>
            <a:endParaRPr lang="nl-NL" sz="1300" dirty="0" err="1" smtClean="0"/>
          </a:p>
        </p:txBody>
      </p:sp>
      <p:sp>
        <p:nvSpPr>
          <p:cNvPr id="19" name="TextBox 18"/>
          <p:cNvSpPr txBox="1"/>
          <p:nvPr/>
        </p:nvSpPr>
        <p:spPr>
          <a:xfrm>
            <a:off x="3177957" y="892468"/>
            <a:ext cx="2600071" cy="846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 smtClean="0"/>
              <a:t>Name</a:t>
            </a:r>
          </a:p>
          <a:p>
            <a:r>
              <a:rPr lang="en-US" sz="1100" dirty="0" smtClean="0"/>
              <a:t>Version (min/max)</a:t>
            </a:r>
          </a:p>
          <a:p>
            <a:r>
              <a:rPr lang="en-US" sz="1100" dirty="0" err="1" smtClean="0"/>
              <a:t>Git</a:t>
            </a:r>
            <a:r>
              <a:rPr lang="en-US" sz="1100" dirty="0" smtClean="0"/>
              <a:t> tag/commit/branch</a:t>
            </a:r>
          </a:p>
          <a:p>
            <a:r>
              <a:rPr lang="en-US" sz="1100" dirty="0" smtClean="0"/>
              <a:t>URL (zip, </a:t>
            </a:r>
            <a:r>
              <a:rPr lang="en-US" sz="1100" dirty="0" err="1" smtClean="0"/>
              <a:t>Git</a:t>
            </a:r>
            <a:r>
              <a:rPr lang="en-US" sz="1100" dirty="0" smtClean="0"/>
              <a:t> Repo, Live JET app)</a:t>
            </a:r>
          </a:p>
          <a:p>
            <a:r>
              <a:rPr lang="en-US" sz="1100" dirty="0" smtClean="0"/>
              <a:t>Phase (design, build, deploy, run, request</a:t>
            </a:r>
            <a:endParaRPr lang="nl-NL" sz="1100" dirty="0" err="1" smtClean="0"/>
          </a:p>
        </p:txBody>
      </p:sp>
      <p:pic>
        <p:nvPicPr>
          <p:cNvPr id="20" name="Picture 6" descr="Image result for github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8362" y="2105977"/>
            <a:ext cx="527622" cy="5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2281805" y="2318335"/>
            <a:ext cx="1879133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jccm</a:t>
            </a:r>
            <a:endParaRPr lang="en-US" b="1" dirty="0" smtClean="0"/>
          </a:p>
          <a:p>
            <a:pPr algn="ctr"/>
            <a:r>
              <a:rPr lang="en-US" sz="1100" dirty="0" smtClean="0"/>
              <a:t>(JET Composite Component Manager CLI)</a:t>
            </a:r>
            <a:endParaRPr lang="nl-NL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171450" y="3908988"/>
            <a:ext cx="1373774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Use </a:t>
            </a:r>
            <a:r>
              <a:rPr lang="en-US" sz="1300" dirty="0" err="1" smtClean="0"/>
              <a:t>jccm</a:t>
            </a:r>
            <a:r>
              <a:rPr lang="en-US" sz="1300" dirty="0" smtClean="0"/>
              <a:t> install to</a:t>
            </a:r>
            <a:br>
              <a:rPr lang="en-US" sz="1300" dirty="0" smtClean="0"/>
            </a:br>
            <a:r>
              <a:rPr lang="en-US" sz="1300" dirty="0" smtClean="0"/>
              <a:t>fetch composite </a:t>
            </a:r>
            <a:br>
              <a:rPr lang="en-US" sz="1300" dirty="0" smtClean="0"/>
            </a:br>
            <a:r>
              <a:rPr lang="en-US" sz="1300" dirty="0" smtClean="0"/>
              <a:t>components and </a:t>
            </a:r>
            <a:br>
              <a:rPr lang="en-US" sz="1300" dirty="0" smtClean="0"/>
            </a:br>
            <a:r>
              <a:rPr lang="en-US" sz="1300" dirty="0" smtClean="0"/>
              <a:t>save in application</a:t>
            </a:r>
            <a:endParaRPr lang="nl-NL" sz="1300" dirty="0" err="1" smtClean="0"/>
          </a:p>
        </p:txBody>
      </p:sp>
      <p:sp>
        <p:nvSpPr>
          <p:cNvPr id="23" name="TextBox 22"/>
          <p:cNvSpPr txBox="1"/>
          <p:nvPr/>
        </p:nvSpPr>
        <p:spPr>
          <a:xfrm>
            <a:off x="1825092" y="3908988"/>
            <a:ext cx="1561325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Before/ at the start of</a:t>
            </a:r>
            <a:br>
              <a:rPr lang="en-US" sz="1300" dirty="0" smtClean="0"/>
            </a:br>
            <a:r>
              <a:rPr lang="en-US" sz="1300" dirty="0" err="1" smtClean="0"/>
              <a:t>ojet</a:t>
            </a:r>
            <a:r>
              <a:rPr lang="en-US" sz="1300" dirty="0" smtClean="0"/>
              <a:t> build, use </a:t>
            </a:r>
            <a:r>
              <a:rPr lang="en-US" sz="1300" dirty="0" err="1" smtClean="0"/>
              <a:t>jccm</a:t>
            </a:r>
            <a:r>
              <a:rPr lang="en-US" sz="1300" dirty="0" smtClean="0"/>
              <a:t/>
            </a:r>
            <a:br>
              <a:rPr lang="en-US" sz="1300" dirty="0" smtClean="0"/>
            </a:br>
            <a:r>
              <a:rPr lang="en-US" sz="1300" dirty="0" smtClean="0"/>
              <a:t>to add in Composite</a:t>
            </a:r>
            <a:br>
              <a:rPr lang="en-US" sz="1300" dirty="0" smtClean="0"/>
            </a:br>
            <a:r>
              <a:rPr lang="en-US" sz="1300" dirty="0" smtClean="0"/>
              <a:t>Components</a:t>
            </a:r>
            <a:endParaRPr lang="nl-NL" sz="1300" dirty="0" err="1" smtClean="0"/>
          </a:p>
        </p:txBody>
      </p:sp>
      <p:sp>
        <p:nvSpPr>
          <p:cNvPr id="24" name="TextBox 23"/>
          <p:cNvSpPr txBox="1"/>
          <p:nvPr/>
        </p:nvSpPr>
        <p:spPr>
          <a:xfrm>
            <a:off x="3574795" y="3908988"/>
            <a:ext cx="1493873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/>
              <a:t>After launching node, fetch composite components and write to local file system before starting to serve JET application</a:t>
            </a:r>
            <a:endParaRPr lang="nl-NL" sz="11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5227781" y="3908988"/>
            <a:ext cx="1868340" cy="8463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/>
              <a:t>Manual, scheduled or </a:t>
            </a:r>
            <a:r>
              <a:rPr lang="en-US" sz="1100" dirty="0" err="1" smtClean="0"/>
              <a:t>WebHook</a:t>
            </a:r>
            <a:r>
              <a:rPr lang="en-US" sz="1100" dirty="0" smtClean="0"/>
              <a:t> trigger (e.g. from </a:t>
            </a:r>
            <a:r>
              <a:rPr lang="en-US" sz="1100" dirty="0" err="1" smtClean="0"/>
              <a:t>Git</a:t>
            </a:r>
            <a:r>
              <a:rPr lang="en-US" sz="1100" dirty="0" smtClean="0"/>
              <a:t>) to (re-)fetch the source of the composite component and write to local file system</a:t>
            </a:r>
            <a:endParaRPr lang="nl-NL" sz="1100" dirty="0" err="1" smtClean="0"/>
          </a:p>
        </p:txBody>
      </p:sp>
      <p:sp>
        <p:nvSpPr>
          <p:cNvPr id="26" name="TextBox 25"/>
          <p:cNvSpPr txBox="1"/>
          <p:nvPr/>
        </p:nvSpPr>
        <p:spPr>
          <a:xfrm>
            <a:off x="7365606" y="3908988"/>
            <a:ext cx="1868340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 smtClean="0"/>
              <a:t>Any request for artefacts of the JET Composite Component is redirected – </a:t>
            </a:r>
            <a:r>
              <a:rPr lang="en-US" sz="1100" dirty="0"/>
              <a:t>t</a:t>
            </a:r>
            <a:r>
              <a:rPr lang="en-US" sz="1100" dirty="0" smtClean="0"/>
              <a:t>he artefact is fetched live from a specified location</a:t>
            </a:r>
            <a:br>
              <a:rPr lang="en-US" sz="1100" dirty="0" smtClean="0"/>
            </a:br>
            <a:r>
              <a:rPr lang="en-US" sz="1100" dirty="0" smtClean="0"/>
              <a:t>(possibly with caching)</a:t>
            </a:r>
            <a:endParaRPr lang="nl-NL" sz="1100" dirty="0" err="1" smtClean="0"/>
          </a:p>
        </p:txBody>
      </p:sp>
      <p:sp>
        <p:nvSpPr>
          <p:cNvPr id="27" name="Rectangular Callout 26"/>
          <p:cNvSpPr/>
          <p:nvPr/>
        </p:nvSpPr>
        <p:spPr>
          <a:xfrm>
            <a:off x="6165908" y="206672"/>
            <a:ext cx="2258092" cy="685796"/>
          </a:xfrm>
          <a:prstGeom prst="wedgeRectCallout">
            <a:avLst>
              <a:gd name="adj1" fmla="val -69546"/>
              <a:gd name="adj2" fmla="val 62018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8" name="TextBox 27"/>
          <p:cNvSpPr txBox="1"/>
          <p:nvPr/>
        </p:nvSpPr>
        <p:spPr>
          <a:xfrm>
            <a:off x="6204940" y="219426"/>
            <a:ext cx="2219059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Meta data file describing JET Composite Components used in a JET application and to be managed by </a:t>
            </a:r>
            <a:r>
              <a:rPr lang="en-US" sz="1000" dirty="0" err="1" smtClean="0"/>
              <a:t>jccm</a:t>
            </a:r>
            <a:r>
              <a:rPr lang="en-US" sz="1000" dirty="0" smtClean="0"/>
              <a:t>. Located in </a:t>
            </a:r>
            <a:r>
              <a:rPr lang="en-US" sz="1000" dirty="0" err="1" smtClean="0"/>
              <a:t>src</a:t>
            </a:r>
            <a:r>
              <a:rPr lang="en-US" sz="1000" dirty="0" smtClean="0"/>
              <a:t>/</a:t>
            </a:r>
            <a:r>
              <a:rPr lang="en-US" sz="1000" dirty="0" err="1" smtClean="0"/>
              <a:t>js</a:t>
            </a:r>
            <a:r>
              <a:rPr lang="en-US" sz="1000" dirty="0" smtClean="0"/>
              <a:t>/jet-composites</a:t>
            </a:r>
            <a:endParaRPr lang="nl-NL" sz="1000" dirty="0" err="1" smtClean="0"/>
          </a:p>
        </p:txBody>
      </p:sp>
      <p:sp>
        <p:nvSpPr>
          <p:cNvPr id="29" name="Rectangular Callout 28"/>
          <p:cNvSpPr/>
          <p:nvPr/>
        </p:nvSpPr>
        <p:spPr>
          <a:xfrm>
            <a:off x="33392" y="1456238"/>
            <a:ext cx="1976340" cy="1238579"/>
          </a:xfrm>
          <a:prstGeom prst="wedgeRectCallout">
            <a:avLst>
              <a:gd name="adj1" fmla="val 75973"/>
              <a:gd name="adj2" fmla="val 34255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0" name="TextBox 29"/>
          <p:cNvSpPr txBox="1"/>
          <p:nvPr/>
        </p:nvSpPr>
        <p:spPr>
          <a:xfrm>
            <a:off x="109439" y="1478721"/>
            <a:ext cx="1766068" cy="123110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Command Line Interface that is run for a specific phase (install, build, deploy, run, request) reads jet-</a:t>
            </a:r>
            <a:r>
              <a:rPr lang="en-US" sz="1000" dirty="0" err="1" smtClean="0"/>
              <a:t>composites.json</a:t>
            </a:r>
            <a:r>
              <a:rPr lang="en-US" sz="1000" dirty="0" smtClean="0"/>
              <a:t> and fetches JET-Composites as required – storing them in /</a:t>
            </a:r>
            <a:r>
              <a:rPr lang="en-US" sz="1000" dirty="0" err="1" smtClean="0"/>
              <a:t>src</a:t>
            </a:r>
            <a:r>
              <a:rPr lang="en-US" sz="1000" dirty="0" smtClean="0"/>
              <a:t>/</a:t>
            </a:r>
            <a:r>
              <a:rPr lang="en-US" sz="1000" dirty="0" err="1" smtClean="0"/>
              <a:t>js</a:t>
            </a:r>
            <a:r>
              <a:rPr lang="en-US" sz="1000" dirty="0" smtClean="0"/>
              <a:t>/jet-composites/&lt;name of component&gt;</a:t>
            </a:r>
            <a:endParaRPr lang="nl-NL" sz="1000" dirty="0" err="1" smtClean="0"/>
          </a:p>
        </p:txBody>
      </p:sp>
      <p:sp>
        <p:nvSpPr>
          <p:cNvPr id="32" name="Rectangular Callout 31"/>
          <p:cNvSpPr/>
          <p:nvPr/>
        </p:nvSpPr>
        <p:spPr>
          <a:xfrm>
            <a:off x="6763693" y="1869634"/>
            <a:ext cx="2139357" cy="1179608"/>
          </a:xfrm>
          <a:prstGeom prst="wedgeRectCallout">
            <a:avLst>
              <a:gd name="adj1" fmla="val -70804"/>
              <a:gd name="adj2" fmla="val 17729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3" name="TextBox 32"/>
          <p:cNvSpPr txBox="1"/>
          <p:nvPr/>
        </p:nvSpPr>
        <p:spPr>
          <a:xfrm>
            <a:off x="6864907" y="1917283"/>
            <a:ext cx="1968943" cy="10772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000" dirty="0" smtClean="0"/>
              <a:t>Locations from where JET Composites can be retrieved:</a:t>
            </a:r>
            <a:br>
              <a:rPr lang="en-US" sz="1000" dirty="0" smtClean="0"/>
            </a:br>
            <a:r>
              <a:rPr lang="en-US" sz="1000" dirty="0" smtClean="0"/>
              <a:t>- </a:t>
            </a:r>
            <a:r>
              <a:rPr lang="en-US" sz="1000" dirty="0" err="1" smtClean="0"/>
              <a:t>Git</a:t>
            </a:r>
            <a:r>
              <a:rPr lang="en-US" sz="1000" dirty="0" smtClean="0"/>
              <a:t> (</a:t>
            </a:r>
            <a:r>
              <a:rPr lang="en-US" sz="1000" dirty="0" err="1" smtClean="0"/>
              <a:t>incl</a:t>
            </a:r>
            <a:r>
              <a:rPr lang="en-US" sz="1000" dirty="0" smtClean="0"/>
              <a:t> GitHub and </a:t>
            </a:r>
            <a:r>
              <a:rPr lang="en-US" sz="1000" dirty="0" err="1" smtClean="0"/>
              <a:t>BitBucket</a:t>
            </a:r>
            <a:r>
              <a:rPr lang="en-US" sz="1000" dirty="0" smtClean="0"/>
              <a:t>)</a:t>
            </a:r>
            <a:br>
              <a:rPr lang="en-US" sz="1000" dirty="0" smtClean="0"/>
            </a:br>
            <a:r>
              <a:rPr lang="en-US" sz="1000" dirty="0" smtClean="0"/>
              <a:t>- the JET Composite Components showroom </a:t>
            </a:r>
          </a:p>
          <a:p>
            <a:r>
              <a:rPr lang="en-US" sz="1000" dirty="0" smtClean="0"/>
              <a:t>- Live JET Application</a:t>
            </a:r>
          </a:p>
          <a:p>
            <a:r>
              <a:rPr lang="en-US" sz="1000" dirty="0" smtClean="0"/>
              <a:t>- A zip-file at a URL</a:t>
            </a:r>
            <a:endParaRPr lang="nl-NL" sz="1000" dirty="0" err="1" smtClean="0"/>
          </a:p>
        </p:txBody>
      </p:sp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7967" y="2725130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ogo bitbucke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8172" y="2055524"/>
            <a:ext cx="334042" cy="3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8647" y="2617053"/>
            <a:ext cx="595269" cy="5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 34"/>
          <p:cNvSpPr/>
          <p:nvPr/>
        </p:nvSpPr>
        <p:spPr>
          <a:xfrm>
            <a:off x="2516697" y="1347366"/>
            <a:ext cx="650575" cy="1051885"/>
          </a:xfrm>
          <a:custGeom>
            <a:avLst/>
            <a:gdLst>
              <a:gd name="connsiteX0" fmla="*/ 0 w 650575"/>
              <a:gd name="connsiteY0" fmla="*/ 1051885 h 1051885"/>
              <a:gd name="connsiteX1" fmla="*/ 637564 w 650575"/>
              <a:gd name="connsiteY1" fmla="*/ 3262 h 1051885"/>
              <a:gd name="connsiteX2" fmla="*/ 427839 w 650575"/>
              <a:gd name="connsiteY2" fmla="*/ 733104 h 1051885"/>
              <a:gd name="connsiteX3" fmla="*/ 411061 w 650575"/>
              <a:gd name="connsiteY3" fmla="*/ 1035107 h 1051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0575" h="1051885">
                <a:moveTo>
                  <a:pt x="0" y="1051885"/>
                </a:moveTo>
                <a:cubicBezTo>
                  <a:pt x="283129" y="554138"/>
                  <a:pt x="566258" y="56392"/>
                  <a:pt x="637564" y="3262"/>
                </a:cubicBezTo>
                <a:cubicBezTo>
                  <a:pt x="708871" y="-49868"/>
                  <a:pt x="465589" y="561130"/>
                  <a:pt x="427839" y="733104"/>
                </a:cubicBezTo>
                <a:cubicBezTo>
                  <a:pt x="390089" y="905078"/>
                  <a:pt x="400575" y="970092"/>
                  <a:pt x="411061" y="10351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7" name="Freeform 36"/>
          <p:cNvSpPr/>
          <p:nvPr/>
        </p:nvSpPr>
        <p:spPr>
          <a:xfrm>
            <a:off x="4093828" y="2405421"/>
            <a:ext cx="955111" cy="572671"/>
          </a:xfrm>
          <a:custGeom>
            <a:avLst/>
            <a:gdLst>
              <a:gd name="connsiteX0" fmla="*/ 0 w 955111"/>
              <a:gd name="connsiteY0" fmla="*/ 287445 h 572671"/>
              <a:gd name="connsiteX1" fmla="*/ 662730 w 955111"/>
              <a:gd name="connsiteY1" fmla="*/ 35775 h 572671"/>
              <a:gd name="connsiteX2" fmla="*/ 939566 w 955111"/>
              <a:gd name="connsiteY2" fmla="*/ 35775 h 572671"/>
              <a:gd name="connsiteX3" fmla="*/ 822121 w 955111"/>
              <a:gd name="connsiteY3" fmla="*/ 354557 h 572671"/>
              <a:gd name="connsiteX4" fmla="*/ 16778 w 955111"/>
              <a:gd name="connsiteY4" fmla="*/ 572671 h 5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111" h="572671">
                <a:moveTo>
                  <a:pt x="0" y="287445"/>
                </a:moveTo>
                <a:cubicBezTo>
                  <a:pt x="253068" y="182582"/>
                  <a:pt x="506136" y="77720"/>
                  <a:pt x="662730" y="35775"/>
                </a:cubicBezTo>
                <a:cubicBezTo>
                  <a:pt x="819324" y="-6170"/>
                  <a:pt x="913001" y="-17355"/>
                  <a:pt x="939566" y="35775"/>
                </a:cubicBezTo>
                <a:cubicBezTo>
                  <a:pt x="966131" y="88905"/>
                  <a:pt x="975919" y="265074"/>
                  <a:pt x="822121" y="354557"/>
                </a:cubicBezTo>
                <a:cubicBezTo>
                  <a:pt x="668323" y="444040"/>
                  <a:pt x="342550" y="508355"/>
                  <a:pt x="16778" y="57267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319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Configure </a:t>
            </a:r>
            <a:r>
              <a:rPr lang="en-US" dirty="0" err="1" smtClean="0"/>
              <a:t>WebHook</a:t>
            </a:r>
            <a:r>
              <a:rPr lang="en-US" dirty="0" smtClean="0"/>
              <a:t> for GitHub Repo that contains sources for JET Composite Component(s)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758" y="874479"/>
            <a:ext cx="5059028" cy="384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75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this case, the JET Application runs locally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Expose local host through </a:t>
            </a:r>
            <a:r>
              <a:rPr lang="en-US" dirty="0" err="1" smtClean="0"/>
              <a:t>ngrok</a:t>
            </a:r>
            <a:r>
              <a:rPr lang="en-US" dirty="0" smtClean="0"/>
              <a:t> to GitHub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776" y="1522867"/>
            <a:ext cx="5349704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357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Make change – and commit and push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6377" y="792000"/>
            <a:ext cx="8508659" cy="321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7249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1411" y="590323"/>
            <a:ext cx="6361176" cy="443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48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GitHub Push Event that was sent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3901" y="834818"/>
            <a:ext cx="3689800" cy="3982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422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push event was channeled through NGROK to the localhost server running at port 3000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3321" y="1070480"/>
            <a:ext cx="5517358" cy="3002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886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WebHook</a:t>
            </a:r>
            <a:r>
              <a:rPr lang="en-US" dirty="0" smtClean="0"/>
              <a:t> pushes event to Node application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Based on the info in the push event, it is decided that the input-country component should be refreshed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65" y="1533776"/>
            <a:ext cx="8977334" cy="332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270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After a browser refresh – the changes are now live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526" y="1013835"/>
            <a:ext cx="8715525" cy="3846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4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b="13518"/>
          <a:stretch/>
        </p:blipFill>
        <p:spPr>
          <a:xfrm>
            <a:off x="-356956" y="936100"/>
            <a:ext cx="5756956" cy="3900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" name="Picture Placeholder 9"/>
          <p:cNvSpPr>
            <a:spLocks noGrp="1"/>
          </p:cNvSpPr>
          <p:nvPr>
            <p:ph type="pic" idx="13"/>
          </p:nvPr>
        </p:nvSpPr>
        <p:spPr>
          <a:solidFill>
            <a:schemeClr val="bg1">
              <a:lumMod val="85000"/>
              <a:alpha val="27000"/>
            </a:schemeClr>
          </a:solidFill>
        </p:spPr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Thank you!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>
          <a:xfrm>
            <a:off x="5698352" y="5003800"/>
            <a:ext cx="3240087" cy="107950"/>
          </a:xfrm>
        </p:spPr>
        <p:txBody>
          <a:bodyPr/>
          <a:lstStyle/>
          <a:p>
            <a:r>
              <a:rPr lang="en-US" dirty="0" smtClean="0"/>
              <a:t>Creating Oracle JET Composite </a:t>
            </a:r>
            <a:r>
              <a:rPr lang="en-US" dirty="0" err="1" smtClean="0"/>
              <a:t>Conponents</a:t>
            </a:r>
            <a:r>
              <a:rPr lang="en-US" dirty="0" smtClean="0"/>
              <a:t> with </a:t>
            </a:r>
            <a:r>
              <a:rPr lang="en-US" dirty="0" err="1" smtClean="0"/>
              <a:t>OpenLayers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sp>
        <p:nvSpPr>
          <p:cNvPr id="15" name="Content Placeholder 5"/>
          <p:cNvSpPr txBox="1">
            <a:spLocks/>
          </p:cNvSpPr>
          <p:nvPr/>
        </p:nvSpPr>
        <p:spPr>
          <a:xfrm>
            <a:off x="146957" y="1050550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Blog: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3"/>
              </a:rPr>
              <a:t>technology.amis.nl</a:t>
            </a:r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pPr marL="0" indent="0">
              <a:buFont typeface="Arial"/>
              <a:buNone/>
            </a:pP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</a:t>
            </a: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Email: 	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4"/>
              </a:rPr>
              <a:t>lucas.jellema@amis.nl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@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lucasjellema</a:t>
            </a: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: 	</a:t>
            </a:r>
            <a:r>
              <a:rPr lang="en-US" sz="1200" b="1" dirty="0" err="1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lucas-jellema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endParaRPr lang="en-US" sz="1200" b="1" dirty="0" smtClean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  <a:p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          :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5"/>
              </a:rPr>
              <a:t>www.amis.nl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, 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  <a:hlinkClick r:id="rId6"/>
              </a:rPr>
              <a:t>info@amis.nl</a:t>
            </a: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/>
            </a:r>
            <a:b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</a:br>
            <a:r>
              <a:rPr lang="en-US" sz="1200" b="1" dirty="0" smtClean="0">
                <a:solidFill>
                  <a:srgbClr val="E73430">
                    <a:lumMod val="50000"/>
                  </a:srgbClr>
                </a:solidFill>
                <a:latin typeface="Arial Unicode MS"/>
              </a:rPr>
              <a:t>				</a:t>
            </a:r>
          </a:p>
          <a:p>
            <a:endParaRPr lang="en-US" sz="1200" b="1" dirty="0">
              <a:solidFill>
                <a:srgbClr val="E73430">
                  <a:lumMod val="50000"/>
                </a:srgbClr>
              </a:solidFill>
              <a:latin typeface="Arial Unicode MS"/>
            </a:endParaRPr>
          </a:p>
        </p:txBody>
      </p:sp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55501" y="2126362"/>
            <a:ext cx="294812" cy="294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470" y="3031837"/>
            <a:ext cx="621639" cy="2174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8" descr="Image result for linked in logo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501" y="2584409"/>
            <a:ext cx="294812" cy="294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4116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ounded Rectangle 30"/>
          <p:cNvSpPr/>
          <p:nvPr/>
        </p:nvSpPr>
        <p:spPr>
          <a:xfrm>
            <a:off x="7446369" y="1728822"/>
            <a:ext cx="1588737" cy="1357294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 of Referencing JET Composite Components</a:t>
            </a:r>
            <a:endParaRPr lang="nl-NL" dirty="0"/>
          </a:p>
        </p:txBody>
      </p:sp>
      <p:pic>
        <p:nvPicPr>
          <p:cNvPr id="20" name="Picture 6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1666" y="1879743"/>
            <a:ext cx="527622" cy="527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ounded Rectangle 20"/>
          <p:cNvSpPr/>
          <p:nvPr/>
        </p:nvSpPr>
        <p:spPr>
          <a:xfrm>
            <a:off x="4942995" y="2188022"/>
            <a:ext cx="1879133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 err="1" smtClean="0"/>
              <a:t>jccm</a:t>
            </a:r>
            <a:endParaRPr lang="en-US" b="1" dirty="0" smtClean="0"/>
          </a:p>
          <a:p>
            <a:pPr algn="ctr"/>
            <a:r>
              <a:rPr lang="en-US" sz="1100" dirty="0" smtClean="0"/>
              <a:t>(JET </a:t>
            </a:r>
            <a:r>
              <a:rPr lang="en-US" sz="1100" smtClean="0"/>
              <a:t>Composite Component </a:t>
            </a:r>
            <a:r>
              <a:rPr lang="en-US" sz="1100" dirty="0" smtClean="0"/>
              <a:t>Manager CLI)</a:t>
            </a:r>
            <a:endParaRPr lang="nl-NL" sz="1100" dirty="0"/>
          </a:p>
        </p:txBody>
      </p:sp>
      <p:pic>
        <p:nvPicPr>
          <p:cNvPr id="34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1271" y="2498896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Image result for logo bitbucke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1476" y="1829290"/>
            <a:ext cx="334042" cy="383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Related imag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1951" y="2390819"/>
            <a:ext cx="595269" cy="59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Freeform 36"/>
          <p:cNvSpPr/>
          <p:nvPr/>
        </p:nvSpPr>
        <p:spPr>
          <a:xfrm>
            <a:off x="6755018" y="2275108"/>
            <a:ext cx="955111" cy="572671"/>
          </a:xfrm>
          <a:custGeom>
            <a:avLst/>
            <a:gdLst>
              <a:gd name="connsiteX0" fmla="*/ 0 w 955111"/>
              <a:gd name="connsiteY0" fmla="*/ 287445 h 572671"/>
              <a:gd name="connsiteX1" fmla="*/ 662730 w 955111"/>
              <a:gd name="connsiteY1" fmla="*/ 35775 h 572671"/>
              <a:gd name="connsiteX2" fmla="*/ 939566 w 955111"/>
              <a:gd name="connsiteY2" fmla="*/ 35775 h 572671"/>
              <a:gd name="connsiteX3" fmla="*/ 822121 w 955111"/>
              <a:gd name="connsiteY3" fmla="*/ 354557 h 572671"/>
              <a:gd name="connsiteX4" fmla="*/ 16778 w 955111"/>
              <a:gd name="connsiteY4" fmla="*/ 572671 h 5726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5111" h="572671">
                <a:moveTo>
                  <a:pt x="0" y="287445"/>
                </a:moveTo>
                <a:cubicBezTo>
                  <a:pt x="253068" y="182582"/>
                  <a:pt x="506136" y="77720"/>
                  <a:pt x="662730" y="35775"/>
                </a:cubicBezTo>
                <a:cubicBezTo>
                  <a:pt x="819324" y="-6170"/>
                  <a:pt x="913001" y="-17355"/>
                  <a:pt x="939566" y="35775"/>
                </a:cubicBezTo>
                <a:cubicBezTo>
                  <a:pt x="966131" y="88905"/>
                  <a:pt x="975919" y="265074"/>
                  <a:pt x="822121" y="354557"/>
                </a:cubicBezTo>
                <a:cubicBezTo>
                  <a:pt x="668323" y="444040"/>
                  <a:pt x="342550" y="508355"/>
                  <a:pt x="16778" y="572671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pic>
        <p:nvPicPr>
          <p:cNvPr id="36" name="Picture 35">
            <a:hlinkClick r:id="rId7"/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8463" y="1056992"/>
            <a:ext cx="3024824" cy="183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ounded Rectangle 2"/>
          <p:cNvSpPr/>
          <p:nvPr/>
        </p:nvSpPr>
        <p:spPr>
          <a:xfrm>
            <a:off x="3118755" y="1341000"/>
            <a:ext cx="646543" cy="281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8" name="Rounded Rectangle 37"/>
          <p:cNvSpPr/>
          <p:nvPr/>
        </p:nvSpPr>
        <p:spPr>
          <a:xfrm>
            <a:off x="3118755" y="1711990"/>
            <a:ext cx="646543" cy="2816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39" name="Rounded Rectangle 38"/>
          <p:cNvSpPr/>
          <p:nvPr/>
        </p:nvSpPr>
        <p:spPr>
          <a:xfrm>
            <a:off x="3118755" y="2082980"/>
            <a:ext cx="646543" cy="2816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0" name="Rounded Rectangle 39"/>
          <p:cNvSpPr/>
          <p:nvPr/>
        </p:nvSpPr>
        <p:spPr>
          <a:xfrm>
            <a:off x="3118755" y="2453970"/>
            <a:ext cx="646543" cy="281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1" name="Rectangle 40"/>
          <p:cNvSpPr/>
          <p:nvPr/>
        </p:nvSpPr>
        <p:spPr>
          <a:xfrm>
            <a:off x="3058255" y="3176074"/>
            <a:ext cx="2757186" cy="33257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2" name="TextBox 41"/>
          <p:cNvSpPr txBox="1"/>
          <p:nvPr/>
        </p:nvSpPr>
        <p:spPr>
          <a:xfrm>
            <a:off x="3004486" y="3512798"/>
            <a:ext cx="14298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 smtClean="0"/>
              <a:t>jet-</a:t>
            </a:r>
            <a:r>
              <a:rPr lang="en-US" sz="1300" dirty="0" err="1" smtClean="0"/>
              <a:t>composites.json</a:t>
            </a:r>
            <a:endParaRPr lang="nl-NL" sz="1300" dirty="0" err="1" smtClean="0"/>
          </a:p>
        </p:txBody>
      </p:sp>
      <p:sp>
        <p:nvSpPr>
          <p:cNvPr id="44" name="Rectangle 43"/>
          <p:cNvSpPr/>
          <p:nvPr/>
        </p:nvSpPr>
        <p:spPr>
          <a:xfrm>
            <a:off x="134485" y="3900628"/>
            <a:ext cx="2031282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5" name="TextBox 44"/>
          <p:cNvSpPr txBox="1"/>
          <p:nvPr/>
        </p:nvSpPr>
        <p:spPr>
          <a:xfrm>
            <a:off x="194985" y="3933819"/>
            <a:ext cx="1336904" cy="8463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Comp1 </a:t>
            </a:r>
          </a:p>
          <a:p>
            <a:r>
              <a:rPr lang="en-US" sz="1100" dirty="0"/>
              <a:t>v</a:t>
            </a:r>
            <a:r>
              <a:rPr lang="en-US" sz="1100" dirty="0" smtClean="0"/>
              <a:t>ersion :  &gt;= 1.2</a:t>
            </a:r>
          </a:p>
          <a:p>
            <a:r>
              <a:rPr lang="en-US" sz="1100" dirty="0" smtClean="0"/>
              <a:t>commit: &lt;</a:t>
            </a:r>
            <a:r>
              <a:rPr lang="en-US" sz="1100" dirty="0" err="1" smtClean="0"/>
              <a:t>git</a:t>
            </a:r>
            <a:r>
              <a:rPr lang="en-US" sz="1100" dirty="0" smtClean="0"/>
              <a:t> commit&gt;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</a:t>
            </a:r>
            <a:r>
              <a:rPr lang="en-US" sz="1100" dirty="0" err="1" smtClean="0"/>
              <a:t>github</a:t>
            </a:r>
            <a:r>
              <a:rPr lang="en-US" sz="1100" dirty="0" smtClean="0"/>
              <a:t> repo </a:t>
            </a:r>
            <a:r>
              <a:rPr lang="en-US" sz="1100" dirty="0" err="1" smtClean="0"/>
              <a:t>url</a:t>
            </a:r>
            <a:r>
              <a:rPr lang="en-US" sz="1100" dirty="0" smtClean="0"/>
              <a:t>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design</a:t>
            </a:r>
            <a:endParaRPr lang="nl-NL" sz="1100" dirty="0" err="1" smtClean="0"/>
          </a:p>
        </p:txBody>
      </p:sp>
      <p:sp>
        <p:nvSpPr>
          <p:cNvPr id="46" name="Rounded Rectangle 45"/>
          <p:cNvSpPr/>
          <p:nvPr/>
        </p:nvSpPr>
        <p:spPr>
          <a:xfrm>
            <a:off x="1412399" y="3988174"/>
            <a:ext cx="646543" cy="2816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7" name="Rounded Rectangle 46"/>
          <p:cNvSpPr/>
          <p:nvPr/>
        </p:nvSpPr>
        <p:spPr>
          <a:xfrm>
            <a:off x="3118755" y="3277499"/>
            <a:ext cx="263981" cy="13517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8" name="Rounded Rectangle 47"/>
          <p:cNvSpPr/>
          <p:nvPr/>
        </p:nvSpPr>
        <p:spPr>
          <a:xfrm>
            <a:off x="3501317" y="3277499"/>
            <a:ext cx="263981" cy="13517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49" name="Rounded Rectangle 48"/>
          <p:cNvSpPr/>
          <p:nvPr/>
        </p:nvSpPr>
        <p:spPr>
          <a:xfrm>
            <a:off x="3883879" y="3277499"/>
            <a:ext cx="263981" cy="13517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0" name="Rounded Rectangle 49"/>
          <p:cNvSpPr/>
          <p:nvPr/>
        </p:nvSpPr>
        <p:spPr>
          <a:xfrm>
            <a:off x="4247303" y="3277499"/>
            <a:ext cx="263981" cy="13517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" name="Freeform 5"/>
          <p:cNvSpPr/>
          <p:nvPr/>
        </p:nvSpPr>
        <p:spPr>
          <a:xfrm>
            <a:off x="4615457" y="2890157"/>
            <a:ext cx="454564" cy="392421"/>
          </a:xfrm>
          <a:custGeom>
            <a:avLst/>
            <a:gdLst>
              <a:gd name="connsiteX0" fmla="*/ 421907 w 454564"/>
              <a:gd name="connsiteY0" fmla="*/ 0 h 392421"/>
              <a:gd name="connsiteX1" fmla="*/ 21857 w 454564"/>
              <a:gd name="connsiteY1" fmla="*/ 179614 h 392421"/>
              <a:gd name="connsiteX2" fmla="*/ 95336 w 454564"/>
              <a:gd name="connsiteY2" fmla="*/ 391886 h 392421"/>
              <a:gd name="connsiteX3" fmla="*/ 454564 w 454564"/>
              <a:gd name="connsiteY3" fmla="*/ 114300 h 392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564" h="392421">
                <a:moveTo>
                  <a:pt x="421907" y="0"/>
                </a:moveTo>
                <a:cubicBezTo>
                  <a:pt x="249096" y="57150"/>
                  <a:pt x="76285" y="114300"/>
                  <a:pt x="21857" y="179614"/>
                </a:cubicBezTo>
                <a:cubicBezTo>
                  <a:pt x="-32571" y="244928"/>
                  <a:pt x="23218" y="402772"/>
                  <a:pt x="95336" y="391886"/>
                </a:cubicBezTo>
                <a:cubicBezTo>
                  <a:pt x="167454" y="381000"/>
                  <a:pt x="311009" y="247650"/>
                  <a:pt x="454564" y="11430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15" name="Freeform 14"/>
          <p:cNvSpPr/>
          <p:nvPr/>
        </p:nvSpPr>
        <p:spPr>
          <a:xfrm>
            <a:off x="4220936" y="1625945"/>
            <a:ext cx="922564" cy="700876"/>
          </a:xfrm>
          <a:custGeom>
            <a:avLst/>
            <a:gdLst>
              <a:gd name="connsiteX0" fmla="*/ 922564 w 922564"/>
              <a:gd name="connsiteY0" fmla="*/ 700876 h 700876"/>
              <a:gd name="connsiteX1" fmla="*/ 742950 w 922564"/>
              <a:gd name="connsiteY1" fmla="*/ 72226 h 700876"/>
              <a:gd name="connsiteX2" fmla="*/ 0 w 922564"/>
              <a:gd name="connsiteY2" fmla="*/ 39569 h 700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2564" h="700876">
                <a:moveTo>
                  <a:pt x="922564" y="700876"/>
                </a:moveTo>
                <a:cubicBezTo>
                  <a:pt x="909637" y="441660"/>
                  <a:pt x="896711" y="182444"/>
                  <a:pt x="742950" y="72226"/>
                </a:cubicBezTo>
                <a:cubicBezTo>
                  <a:pt x="589189" y="-37992"/>
                  <a:pt x="294594" y="788"/>
                  <a:pt x="0" y="3956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3" name="Rectangle 52"/>
          <p:cNvSpPr/>
          <p:nvPr/>
        </p:nvSpPr>
        <p:spPr>
          <a:xfrm>
            <a:off x="2428528" y="3905260"/>
            <a:ext cx="2031282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4" name="TextBox 53"/>
          <p:cNvSpPr txBox="1"/>
          <p:nvPr/>
        </p:nvSpPr>
        <p:spPr>
          <a:xfrm>
            <a:off x="2489028" y="3938451"/>
            <a:ext cx="1086836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Comp2 </a:t>
            </a:r>
          </a:p>
          <a:p>
            <a:r>
              <a:rPr lang="en-US" sz="1100" dirty="0"/>
              <a:t>v</a:t>
            </a:r>
            <a:r>
              <a:rPr lang="en-US" sz="1100" dirty="0" smtClean="0"/>
              <a:t>ersion :  1.0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&lt;showroom&gt;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deploy</a:t>
            </a:r>
            <a:endParaRPr lang="nl-NL" sz="1100" dirty="0" err="1" smtClean="0"/>
          </a:p>
        </p:txBody>
      </p:sp>
      <p:sp>
        <p:nvSpPr>
          <p:cNvPr id="56" name="Rounded Rectangle 55"/>
          <p:cNvSpPr/>
          <p:nvPr/>
        </p:nvSpPr>
        <p:spPr>
          <a:xfrm>
            <a:off x="3701826" y="3968619"/>
            <a:ext cx="646543" cy="28169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7" name="Rectangle 56"/>
          <p:cNvSpPr/>
          <p:nvPr/>
        </p:nvSpPr>
        <p:spPr>
          <a:xfrm>
            <a:off x="4742651" y="3901193"/>
            <a:ext cx="2022329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58" name="TextBox 57"/>
          <p:cNvSpPr txBox="1"/>
          <p:nvPr/>
        </p:nvSpPr>
        <p:spPr>
          <a:xfrm>
            <a:off x="4803152" y="3934384"/>
            <a:ext cx="1335302" cy="67710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Comp3 </a:t>
            </a:r>
          </a:p>
          <a:p>
            <a:r>
              <a:rPr lang="en-US" sz="1100" dirty="0" smtClean="0"/>
              <a:t>branch: master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</a:t>
            </a:r>
            <a:r>
              <a:rPr lang="en-US" sz="1100" dirty="0" err="1" smtClean="0"/>
              <a:t>github</a:t>
            </a:r>
            <a:r>
              <a:rPr lang="en-US" sz="1100" dirty="0" smtClean="0"/>
              <a:t> repo </a:t>
            </a:r>
            <a:r>
              <a:rPr lang="en-US" sz="1100" dirty="0" err="1" smtClean="0"/>
              <a:t>url</a:t>
            </a:r>
            <a:r>
              <a:rPr lang="en-US" sz="1100" dirty="0" smtClean="0"/>
              <a:t>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runtime</a:t>
            </a:r>
            <a:endParaRPr lang="nl-NL" sz="1100" dirty="0" err="1" smtClean="0"/>
          </a:p>
        </p:txBody>
      </p:sp>
      <p:sp>
        <p:nvSpPr>
          <p:cNvPr id="59" name="Rounded Rectangle 58"/>
          <p:cNvSpPr/>
          <p:nvPr/>
        </p:nvSpPr>
        <p:spPr>
          <a:xfrm>
            <a:off x="5991452" y="3964552"/>
            <a:ext cx="646543" cy="28169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dk1"/>
              </a:solidFill>
            </a:endParaRPr>
          </a:p>
        </p:txBody>
      </p:sp>
      <p:sp>
        <p:nvSpPr>
          <p:cNvPr id="60" name="Rectangle 59"/>
          <p:cNvSpPr/>
          <p:nvPr/>
        </p:nvSpPr>
        <p:spPr>
          <a:xfrm>
            <a:off x="7012630" y="3909374"/>
            <a:ext cx="2022329" cy="93853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  <p:sp>
        <p:nvSpPr>
          <p:cNvPr id="61" name="TextBox 60"/>
          <p:cNvSpPr txBox="1"/>
          <p:nvPr/>
        </p:nvSpPr>
        <p:spPr>
          <a:xfrm>
            <a:off x="7073131" y="3942565"/>
            <a:ext cx="1118896" cy="5078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n</a:t>
            </a:r>
            <a:r>
              <a:rPr lang="en-US" sz="1100" dirty="0" smtClean="0"/>
              <a:t>ame: Comp4 </a:t>
            </a:r>
          </a:p>
          <a:p>
            <a:r>
              <a:rPr lang="en-US" sz="1100" dirty="0" err="1" smtClean="0"/>
              <a:t>url</a:t>
            </a:r>
            <a:r>
              <a:rPr lang="en-US" sz="1100" dirty="0" smtClean="0"/>
              <a:t> : &lt;live app </a:t>
            </a:r>
            <a:r>
              <a:rPr lang="en-US" sz="1100" dirty="0" err="1" smtClean="0"/>
              <a:t>url</a:t>
            </a:r>
            <a:r>
              <a:rPr lang="en-US" sz="1100" dirty="0" smtClean="0"/>
              <a:t>&gt;</a:t>
            </a:r>
          </a:p>
          <a:p>
            <a:r>
              <a:rPr lang="en-US" sz="1100" dirty="0"/>
              <a:t>p</a:t>
            </a:r>
            <a:r>
              <a:rPr lang="en-US" sz="1100" dirty="0" smtClean="0"/>
              <a:t>hase : request</a:t>
            </a:r>
            <a:endParaRPr lang="nl-NL" sz="1100" dirty="0" err="1" smtClean="0"/>
          </a:p>
        </p:txBody>
      </p:sp>
      <p:sp>
        <p:nvSpPr>
          <p:cNvPr id="62" name="Rounded Rectangle 61"/>
          <p:cNvSpPr/>
          <p:nvPr/>
        </p:nvSpPr>
        <p:spPr>
          <a:xfrm>
            <a:off x="8261431" y="3972733"/>
            <a:ext cx="646543" cy="28169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lt1"/>
              </a:solidFill>
            </a:endParaRPr>
          </a:p>
        </p:txBody>
      </p:sp>
      <p:pic>
        <p:nvPicPr>
          <p:cNvPr id="63" name="Picture 6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884" y="4482484"/>
            <a:ext cx="312614" cy="3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Picture 6" descr="Image result for github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4650" y="4467591"/>
            <a:ext cx="312614" cy="31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5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896" y="4482484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6" name="Picture 10" descr="Image result for oracle jet logo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1730" y="4467591"/>
            <a:ext cx="717096" cy="41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93838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09242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Configuration file to describe dependencies </a:t>
            </a:r>
            <a:br>
              <a:rPr lang="en-US" dirty="0" smtClean="0"/>
            </a:br>
            <a:r>
              <a:rPr lang="en-US" dirty="0" smtClean="0"/>
              <a:t>on JET Composite Components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how the </a:t>
            </a:r>
            <a:r>
              <a:rPr lang="en-US" dirty="0" err="1" smtClean="0"/>
              <a:t>github</a:t>
            </a:r>
            <a:r>
              <a:rPr lang="en-US" dirty="0" smtClean="0"/>
              <a:t> reference is provided as source for the JET Composite Components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871" y="1702434"/>
            <a:ext cx="8490181" cy="253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201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155" y="1373868"/>
            <a:ext cx="8885690" cy="30482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Prior to running JCCM</a:t>
            </a:r>
            <a:br>
              <a:rPr lang="en-US" dirty="0" smtClean="0"/>
            </a:br>
            <a:r>
              <a:rPr lang="en-US" dirty="0" smtClean="0"/>
              <a:t>(JET Composite Component Manager)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86374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Run JCCM (design time)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936000"/>
            <a:ext cx="7232306" cy="389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504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JCCM is done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2" y="936000"/>
            <a:ext cx="8010711" cy="3780000"/>
          </a:xfrm>
        </p:spPr>
        <p:txBody>
          <a:bodyPr/>
          <a:lstStyle/>
          <a:p>
            <a:r>
              <a:rPr lang="en-US" dirty="0" smtClean="0"/>
              <a:t>All resources for the specified JET composite components were installed</a:t>
            </a:r>
          </a:p>
          <a:p>
            <a:pPr lvl="1"/>
            <a:r>
              <a:rPr lang="en-US" dirty="0" smtClean="0"/>
              <a:t>Note: JCCM can be re-run – to bring in the latest definition of the composite component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139" y="1574596"/>
            <a:ext cx="7904574" cy="335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569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application is running in a live environment </a:t>
            </a:r>
            <a:br>
              <a:rPr lang="en-US" dirty="0" smtClean="0"/>
            </a:br>
            <a:r>
              <a:rPr lang="en-US" dirty="0" smtClean="0"/>
              <a:t>(for example Oracle Application Container Cloud)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the hover text shown for the globe image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Creating Oracle JET Composite Conponents with OpenLayers</a:t>
            </a:r>
            <a:r>
              <a:rPr lang="nl-NL" smtClean="0"/>
              <a:t>?</a:t>
            </a:r>
            <a:endParaRPr lang="nl-NL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336" y="1480050"/>
            <a:ext cx="8776973" cy="309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584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AF9A2038-56EF-1448-BC8A-E6B1BBA70741}" vid="{7B36D259-0CD2-0844-A47A-FD3E3D794B9B}"/>
    </a:ext>
  </a:extLst>
</a:theme>
</file>

<file path=ppt/theme/theme2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Amis_presentatie_v1</Template>
  <TotalTime>12748</TotalTime>
  <Words>880</Words>
  <Application>Microsoft Office PowerPoint</Application>
  <PresentationFormat>On-screen Show (16:9)</PresentationFormat>
  <Paragraphs>162</Paragraphs>
  <Slides>28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Arial Narrow</vt:lpstr>
      <vt:lpstr>Arial Unicode MS</vt:lpstr>
      <vt:lpstr>Calibri</vt:lpstr>
      <vt:lpstr>Office-thema</vt:lpstr>
      <vt:lpstr>AMIS_WIDESCREEN</vt:lpstr>
      <vt:lpstr>Managing dependencies on JET Composite Components at design | build | deploy | run | request time</vt:lpstr>
      <vt:lpstr>Referencing JET Composite Components</vt:lpstr>
      <vt:lpstr>Demo of Referencing JET Composite Components</vt:lpstr>
      <vt:lpstr>Demo</vt:lpstr>
      <vt:lpstr>Configuration file to describe dependencies  on JET Composite Components</vt:lpstr>
      <vt:lpstr>Prior to running JCCM (JET Composite Component Manager)</vt:lpstr>
      <vt:lpstr>Run JCCM (design time)</vt:lpstr>
      <vt:lpstr>When JCCM is done</vt:lpstr>
      <vt:lpstr>The application is running in a live environment  (for example Oracle Application Container Cloud)</vt:lpstr>
      <vt:lpstr>Click on country</vt:lpstr>
      <vt:lpstr>Wikipedia details for newly selected country are shown in an IFRAME</vt:lpstr>
      <vt:lpstr>The sources of the input-country component were updated and pushed to the GitHub repository</vt:lpstr>
      <vt:lpstr>Detailed changes in JET Composite Component</vt:lpstr>
      <vt:lpstr>Refresh the JET Composite Component in the live application</vt:lpstr>
      <vt:lpstr>Server side logging for update of JET Composite Component</vt:lpstr>
      <vt:lpstr>Without redeploying the application – the new version of the JET Composite Component is live</vt:lpstr>
      <vt:lpstr>Without redeploying the application – the new version of the JET Composite Component is live</vt:lpstr>
      <vt:lpstr>Trigger from GitHub WebHook</vt:lpstr>
      <vt:lpstr>From developer’s commit &amp; push to  updated live application</vt:lpstr>
      <vt:lpstr>Configure WebHook for GitHub Repo that contains sources for JET Composite Component(s)</vt:lpstr>
      <vt:lpstr>In this case, the JET Application runs locally</vt:lpstr>
      <vt:lpstr>Make change – and commit and push</vt:lpstr>
      <vt:lpstr>PowerPoint Presentation</vt:lpstr>
      <vt:lpstr>The GitHub Push Event that was sent</vt:lpstr>
      <vt:lpstr>A push event was channeled through NGROK to the localhost server running at port 3000</vt:lpstr>
      <vt:lpstr>WebHook pushes event to Node application</vt:lpstr>
      <vt:lpstr>After a browser refresh – the changes are now live</vt:lpstr>
      <vt:lpstr>Thank you!</vt:lpstr>
    </vt:vector>
  </TitlesOfParts>
  <Company>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OpenWorld 2017 Review - Introduction</dc:title>
  <dc:creator>Saskia van der Maat</dc:creator>
  <cp:keywords>oow17 review</cp:keywords>
  <dc:description>Amis - versie 1 - juni 2017
Ontwerp: Humming
Template: Ton Persoon</dc:description>
  <cp:lastModifiedBy>Lucas Jellema</cp:lastModifiedBy>
  <cp:revision>252</cp:revision>
  <dcterms:created xsi:type="dcterms:W3CDTF">2017-09-25T11:59:01Z</dcterms:created>
  <dcterms:modified xsi:type="dcterms:W3CDTF">2018-03-18T17:53:04Z</dcterms:modified>
</cp:coreProperties>
</file>